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2" r:id="rId2"/>
    <p:sldId id="284" r:id="rId3"/>
    <p:sldId id="271" r:id="rId4"/>
    <p:sldId id="274" r:id="rId5"/>
    <p:sldId id="277" r:id="rId6"/>
    <p:sldId id="283" r:id="rId7"/>
    <p:sldId id="279" r:id="rId8"/>
    <p:sldId id="289" r:id="rId9"/>
    <p:sldId id="290" r:id="rId10"/>
    <p:sldId id="294" r:id="rId11"/>
    <p:sldId id="295" r:id="rId12"/>
    <p:sldId id="280" r:id="rId13"/>
    <p:sldId id="291" r:id="rId14"/>
    <p:sldId id="273" r:id="rId15"/>
    <p:sldId id="292" r:id="rId16"/>
    <p:sldId id="287" r:id="rId17"/>
    <p:sldId id="293" r:id="rId18"/>
    <p:sldId id="288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48">
          <p15:clr>
            <a:srgbClr val="A4A3A4"/>
          </p15:clr>
        </p15:guide>
        <p15:guide id="2" orient="horz" pos="2916">
          <p15:clr>
            <a:srgbClr val="A4A3A4"/>
          </p15:clr>
        </p15:guide>
        <p15:guide id="3" orient="horz" pos="182">
          <p15:clr>
            <a:srgbClr val="A4A3A4"/>
          </p15:clr>
        </p15:guide>
        <p15:guide id="4" pos="2880">
          <p15:clr>
            <a:srgbClr val="A4A3A4"/>
          </p15:clr>
        </p15:guide>
        <p15:guide id="5" pos="288">
          <p15:clr>
            <a:srgbClr val="A4A3A4"/>
          </p15:clr>
        </p15:guide>
        <p15:guide id="6" pos="231">
          <p15:clr>
            <a:srgbClr val="A4A3A4"/>
          </p15:clr>
        </p15:guide>
        <p15:guide id="7" pos="5472">
          <p15:clr>
            <a:srgbClr val="A4A3A4"/>
          </p15:clr>
        </p15:guide>
        <p15:guide id="8" pos="55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1CB"/>
    <a:srgbClr val="EBD5B7"/>
    <a:srgbClr val="EAC592"/>
    <a:srgbClr val="ECDEC9"/>
    <a:srgbClr val="999B9E"/>
    <a:srgbClr val="00A5B5"/>
    <a:srgbClr val="727478"/>
    <a:srgbClr val="000000"/>
    <a:srgbClr val="009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2346" autoAdjust="0"/>
  </p:normalViewPr>
  <p:slideViewPr>
    <p:cSldViewPr snapToGrid="0">
      <p:cViewPr varScale="1">
        <p:scale>
          <a:sx n="128" d="100"/>
          <a:sy n="128" d="100"/>
        </p:scale>
        <p:origin x="-1320" y="-84"/>
      </p:cViewPr>
      <p:guideLst>
        <p:guide orient="horz" pos="648"/>
        <p:guide orient="horz" pos="2916"/>
        <p:guide orient="horz" pos="182"/>
        <p:guide pos="2880"/>
        <p:guide pos="288"/>
        <p:guide pos="231"/>
        <p:guide pos="5472"/>
        <p:guide pos="55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F83CE-1149-4E49-BDC7-278DF191B947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AD326-9A7B-47DF-B03C-D8BB1DD1D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09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31EEF-6687-46EB-81C1-DBAEF15AF81A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DDF3D-2244-49A1-9D1D-D3053E47B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67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CygNet Studio/Vision screens</a:t>
            </a:r>
          </a:p>
          <a:p>
            <a:pPr lvl="1"/>
            <a:r>
              <a:rPr lang="en-US" dirty="0" smtClean="0"/>
              <a:t>What? </a:t>
            </a:r>
          </a:p>
          <a:p>
            <a:pPr lvl="2"/>
            <a:r>
              <a:rPr lang="en-US" dirty="0" smtClean="0"/>
              <a:t>Visualization of data: current values alarms, trends, grids</a:t>
            </a:r>
          </a:p>
          <a:p>
            <a:pPr lvl="2"/>
            <a:r>
              <a:rPr lang="en-US" dirty="0" smtClean="0"/>
              <a:t>Control: interact with remote devices/infrastructure</a:t>
            </a:r>
          </a:p>
          <a:p>
            <a:pPr lvl="1"/>
            <a:r>
              <a:rPr lang="en-US" dirty="0" smtClean="0"/>
              <a:t>How? </a:t>
            </a:r>
          </a:p>
          <a:p>
            <a:pPr lvl="2"/>
            <a:r>
              <a:rPr lang="en-US" dirty="0" smtClean="0"/>
              <a:t>VBScript with COM, ActiveX, ODBC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HSS Scripting</a:t>
            </a:r>
          </a:p>
          <a:p>
            <a:pPr lvl="1"/>
            <a:r>
              <a:rPr lang="en-US" dirty="0" smtClean="0"/>
              <a:t>What?</a:t>
            </a:r>
          </a:p>
          <a:p>
            <a:pPr lvl="2"/>
            <a:r>
              <a:rPr lang="en-US" dirty="0" smtClean="0"/>
              <a:t>Post-process data (group rollups)</a:t>
            </a:r>
          </a:p>
          <a:p>
            <a:pPr lvl="2"/>
            <a:r>
              <a:rPr lang="en-US" dirty="0" smtClean="0"/>
              <a:t>Scheduled creation of custom reports</a:t>
            </a:r>
          </a:p>
          <a:p>
            <a:pPr lvl="1"/>
            <a:r>
              <a:rPr lang="en-US" dirty="0" smtClean="0"/>
              <a:t>How?</a:t>
            </a:r>
          </a:p>
          <a:p>
            <a:pPr lvl="2"/>
            <a:r>
              <a:rPr lang="en-US" dirty="0" smtClean="0"/>
              <a:t>VBScript with COM, ODBC</a:t>
            </a:r>
            <a:br>
              <a:rPr lang="en-US" dirty="0" smtClean="0"/>
            </a:b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Business to Business (B2B)</a:t>
            </a:r>
          </a:p>
          <a:p>
            <a:pPr lvl="1"/>
            <a:r>
              <a:rPr lang="en-US" dirty="0" smtClean="0"/>
              <a:t>What?</a:t>
            </a:r>
          </a:p>
          <a:p>
            <a:pPr lvl="2"/>
            <a:r>
              <a:rPr lang="en-US" dirty="0" smtClean="0"/>
              <a:t>Send data to a production accounting system</a:t>
            </a:r>
          </a:p>
          <a:p>
            <a:pPr lvl="2"/>
            <a:r>
              <a:rPr lang="en-US" dirty="0" smtClean="0"/>
              <a:t>Send/receive data from a GIS system</a:t>
            </a:r>
          </a:p>
          <a:p>
            <a:pPr lvl="2"/>
            <a:r>
              <a:rPr lang="en-US" dirty="0" smtClean="0"/>
              <a:t>Etc.</a:t>
            </a:r>
          </a:p>
          <a:p>
            <a:pPr lvl="1"/>
            <a:r>
              <a:rPr lang="en-US" dirty="0" smtClean="0"/>
              <a:t>How?</a:t>
            </a:r>
          </a:p>
          <a:p>
            <a:pPr lvl="2"/>
            <a:r>
              <a:rPr lang="en-US" dirty="0" smtClean="0"/>
              <a:t>EIS, ODBC, COM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395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146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</a:t>
            </a:r>
            <a:r>
              <a:rPr lang="en-US" baseline="0" dirty="0" smtClean="0"/>
              <a:t> off an app that doesn’t really do anything but look .NET-y, but it installs itself via version mgmt.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621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Speaker to remind the audience their feedback</a:t>
            </a:r>
            <a:r>
              <a:rPr lang="en-US" baseline="0" dirty="0" smtClean="0"/>
              <a:t> is important and </a:t>
            </a:r>
            <a:r>
              <a:rPr lang="en-US" dirty="0" smtClean="0"/>
              <a:t>to complete and submit the surveys.  Two options:</a:t>
            </a:r>
            <a:r>
              <a:rPr lang="en-US" baseline="0" dirty="0" smtClean="0"/>
              <a:t> either online, QR codes available on signage and at the registration desk.  Or pick up a hard copy and complete, turn in to WFT staff at registration desk and pickup a ticket for </a:t>
            </a:r>
            <a:r>
              <a:rPr lang="en-US" baseline="0" smtClean="0"/>
              <a:t>the drawing.  </a:t>
            </a:r>
            <a:r>
              <a:rPr lang="en-US" baseline="0" dirty="0" smtClean="0"/>
              <a:t>Prize drawn at EOD Wednesday during closing session, must be present to win.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89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Visual</a:t>
            </a:r>
            <a:r>
              <a:rPr lang="en-US" baseline="0" dirty="0" smtClean="0"/>
              <a:t> Studio Community is FREE</a:t>
            </a:r>
          </a:p>
          <a:p>
            <a:endParaRPr lang="en-US" baseline="0" dirty="0" smtClean="0"/>
          </a:p>
          <a:p>
            <a:r>
              <a:rPr lang="en-US" baseline="0" dirty="0" smtClean="0"/>
              <a:t>Semantically rich code with fewer lines, nicer syntax</a:t>
            </a:r>
          </a:p>
          <a:p>
            <a:r>
              <a:rPr lang="en-US" baseline="0" dirty="0" smtClean="0"/>
              <a:t> - parallelism is MUCH easier in C# than C++ or VBScript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20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We’re eating our own dog food. Practicing what we preach.</a:t>
            </a:r>
          </a:p>
          <a:p>
            <a:endParaRPr lang="en-US" dirty="0" smtClean="0"/>
          </a:p>
          <a:p>
            <a:r>
              <a:rPr lang="en-US" dirty="0" err="1" smtClean="0"/>
              <a:t>CygBOB</a:t>
            </a:r>
            <a:endParaRPr lang="en-US" dirty="0" smtClean="0"/>
          </a:p>
          <a:p>
            <a:r>
              <a:rPr lang="en-US" dirty="0" smtClean="0"/>
              <a:t>Enterprise Gateway</a:t>
            </a:r>
          </a:p>
          <a:p>
            <a:endParaRPr lang="en-US" dirty="0" smtClean="0"/>
          </a:p>
          <a:p>
            <a:r>
              <a:rPr lang="en-US" dirty="0" smtClean="0"/>
              <a:t>Cerberus, RRL, Mobile App, IRIS</a:t>
            </a:r>
          </a:p>
          <a:p>
            <a:endParaRPr lang="en-US" dirty="0" smtClean="0"/>
          </a:p>
          <a:p>
            <a:r>
              <a:rPr lang="en-US" dirty="0" smtClean="0"/>
              <a:t>Applied Engineering – CygNet Designer</a:t>
            </a:r>
          </a:p>
          <a:p>
            <a:endParaRPr lang="en-US" dirty="0" smtClean="0"/>
          </a:p>
          <a:p>
            <a:r>
              <a:rPr lang="en-US" dirty="0" smtClean="0"/>
              <a:t>Internal</a:t>
            </a:r>
            <a:r>
              <a:rPr lang="en-US" baseline="0" dirty="0" smtClean="0"/>
              <a:t> tools and </a:t>
            </a:r>
            <a:r>
              <a:rPr lang="en-US" dirty="0" smtClean="0"/>
              <a:t>Unit Testing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90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Programming languages</a:t>
            </a:r>
            <a:r>
              <a:rPr lang="en-US" baseline="0" dirty="0" smtClean="0"/>
              <a:t> are tools. Not a religion. We aren’t trying to “convert” you to .NET.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aren’t saying “Throw out your hammers, ‘cause you should now use a nail gun for everything”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27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47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23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145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004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MB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DDF3D-2244-49A1-9D1D-D3053E47B72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28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409" y="0"/>
            <a:ext cx="7022592" cy="3471672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1821118" y="4147157"/>
            <a:ext cx="7322883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982035" y="4147157"/>
            <a:ext cx="1400175" cy="34289"/>
          </a:xfrm>
          <a:prstGeom prst="rect">
            <a:avLst/>
          </a:prstGeom>
          <a:solidFill>
            <a:srgbClr val="00A5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94" y="2328109"/>
            <a:ext cx="1230140" cy="506725"/>
          </a:xfrm>
          <a:prstGeom prst="rect">
            <a:avLst/>
          </a:prstGeom>
        </p:spPr>
      </p:pic>
      <p:sp>
        <p:nvSpPr>
          <p:cNvPr id="12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882650" y="3322692"/>
            <a:ext cx="7894638" cy="718432"/>
          </a:xfrm>
        </p:spPr>
        <p:txBody>
          <a:bodyPr anchor="b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2800" b="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Presentation Cover Title – </a:t>
            </a:r>
            <a:br>
              <a:rPr lang="en-US" dirty="0" smtClean="0"/>
            </a:br>
            <a:r>
              <a:rPr lang="en-US" dirty="0" smtClean="0"/>
              <a:t>Up to two lines of text</a:t>
            </a:r>
            <a:endParaRPr lang="en-US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878736" y="4268651"/>
            <a:ext cx="7898552" cy="4114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aseline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Presenter Name, Title</a:t>
            </a:r>
            <a:br>
              <a:rPr lang="en-US" dirty="0" smtClean="0"/>
            </a:br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97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713" y="921882"/>
            <a:ext cx="4205287" cy="37072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921882"/>
            <a:ext cx="4205288" cy="37072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41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4572000" y="1068375"/>
            <a:ext cx="0" cy="356077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028700"/>
            <a:ext cx="39319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4753927" y="1028700"/>
            <a:ext cx="39319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8"/>
          </p:nvPr>
        </p:nvSpPr>
        <p:spPr>
          <a:xfrm>
            <a:off x="366713" y="1318019"/>
            <a:ext cx="4114800" cy="3311131"/>
          </a:xfrm>
        </p:spPr>
        <p:txBody>
          <a:bodyPr>
            <a:normAutofit/>
          </a:bodyPr>
          <a:lstStyle>
            <a:lvl1pPr marL="227013" indent="-227013">
              <a:defRPr sz="1800"/>
            </a:lvl1pPr>
            <a:lvl2pPr marL="460375" indent="-233363">
              <a:defRPr sz="1600"/>
            </a:lvl2pPr>
            <a:lvl3pPr marL="687388" indent="-227013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9"/>
          </p:nvPr>
        </p:nvSpPr>
        <p:spPr>
          <a:xfrm>
            <a:off x="4663440" y="1318019"/>
            <a:ext cx="4114800" cy="3311131"/>
          </a:xfrm>
        </p:spPr>
        <p:txBody>
          <a:bodyPr>
            <a:normAutofit/>
          </a:bodyPr>
          <a:lstStyle>
            <a:lvl1pPr marL="227013" indent="-227013">
              <a:defRPr sz="1800"/>
            </a:lvl1pPr>
            <a:lvl2pPr marL="460375" indent="-233363">
              <a:defRPr sz="1600"/>
            </a:lvl2pPr>
            <a:lvl3pPr marL="687388" indent="-227013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8383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Column Text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138756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6005244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339099" y="1332595"/>
            <a:ext cx="2486348" cy="986319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6200452" y="1332595"/>
            <a:ext cx="2486348" cy="986319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457200" y="1332595"/>
            <a:ext cx="2486348" cy="986319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035170"/>
            <a:ext cx="2486348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3339099" y="1035170"/>
            <a:ext cx="2486348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22" hasCustomPrompt="1"/>
          </p:nvPr>
        </p:nvSpPr>
        <p:spPr>
          <a:xfrm>
            <a:off x="6200452" y="1035170"/>
            <a:ext cx="2486348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5"/>
          </p:nvPr>
        </p:nvSpPr>
        <p:spPr>
          <a:xfrm>
            <a:off x="366712" y="2432448"/>
            <a:ext cx="2670048" cy="2196703"/>
          </a:xfrm>
        </p:spPr>
        <p:txBody>
          <a:bodyPr>
            <a:normAutofit/>
          </a:bodyPr>
          <a:lstStyle>
            <a:lvl1pPr marL="174625" indent="-174625">
              <a:defRPr sz="1800"/>
            </a:lvl1pPr>
            <a:lvl2pPr marL="457200" indent="-228600">
              <a:defRPr sz="1600"/>
            </a:lvl2pPr>
            <a:lvl3pPr marL="685800" indent="-228600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0" name="Content Placeholder 18"/>
          <p:cNvSpPr>
            <a:spLocks noGrp="1"/>
          </p:cNvSpPr>
          <p:nvPr>
            <p:ph sz="quarter" idx="26"/>
          </p:nvPr>
        </p:nvSpPr>
        <p:spPr>
          <a:xfrm>
            <a:off x="3236976" y="2432448"/>
            <a:ext cx="2670048" cy="2196703"/>
          </a:xfrm>
        </p:spPr>
        <p:txBody>
          <a:bodyPr>
            <a:normAutofit/>
          </a:bodyPr>
          <a:lstStyle>
            <a:lvl1pPr marL="174625" indent="-174625">
              <a:defRPr sz="1800"/>
            </a:lvl1pPr>
            <a:lvl2pPr marL="457200" indent="-228600">
              <a:defRPr sz="1600"/>
            </a:lvl2pPr>
            <a:lvl3pPr marL="685800" indent="-228600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1" name="Content Placeholder 18"/>
          <p:cNvSpPr>
            <a:spLocks noGrp="1"/>
          </p:cNvSpPr>
          <p:nvPr>
            <p:ph sz="quarter" idx="27"/>
          </p:nvPr>
        </p:nvSpPr>
        <p:spPr>
          <a:xfrm>
            <a:off x="6107240" y="2432448"/>
            <a:ext cx="2670048" cy="2196703"/>
          </a:xfrm>
        </p:spPr>
        <p:txBody>
          <a:bodyPr>
            <a:normAutofit/>
          </a:bodyPr>
          <a:lstStyle>
            <a:lvl1pPr marL="174625" indent="-174625">
              <a:defRPr sz="1800"/>
            </a:lvl1pPr>
            <a:lvl2pPr marL="457200" indent="-228600">
              <a:defRPr sz="1600"/>
            </a:lvl2pPr>
            <a:lvl3pPr marL="685800" indent="-228600"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2618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177540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5966460" y="1035169"/>
            <a:ext cx="0" cy="35939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024454"/>
            <a:ext cx="25603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3291840" y="1024454"/>
            <a:ext cx="25603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22" hasCustomPrompt="1"/>
          </p:nvPr>
        </p:nvSpPr>
        <p:spPr>
          <a:xfrm>
            <a:off x="6126480" y="1024454"/>
            <a:ext cx="256032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9"/>
          </p:nvPr>
        </p:nvSpPr>
        <p:spPr>
          <a:xfrm>
            <a:off x="366713" y="1318019"/>
            <a:ext cx="2743200" cy="3311131"/>
          </a:xfrm>
        </p:spPr>
        <p:txBody>
          <a:bodyPr>
            <a:normAutofit/>
          </a:bodyPr>
          <a:lstStyle>
            <a:lvl1pPr marL="227013" indent="-227013">
              <a:spcBef>
                <a:spcPts val="400"/>
              </a:spcBef>
              <a:defRPr sz="1600"/>
            </a:lvl1pPr>
            <a:lvl2pPr marL="460375" indent="-233363">
              <a:spcBef>
                <a:spcPts val="400"/>
              </a:spcBef>
              <a:defRPr sz="1400"/>
            </a:lvl2pPr>
            <a:lvl3pPr marL="687388" indent="-227013">
              <a:spcBef>
                <a:spcPts val="400"/>
              </a:spcBef>
              <a:defRPr sz="12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Content Placeholder 12"/>
          <p:cNvSpPr>
            <a:spLocks noGrp="1"/>
          </p:cNvSpPr>
          <p:nvPr>
            <p:ph sz="quarter" idx="27"/>
          </p:nvPr>
        </p:nvSpPr>
        <p:spPr>
          <a:xfrm>
            <a:off x="3200400" y="1318019"/>
            <a:ext cx="2743200" cy="3311131"/>
          </a:xfrm>
        </p:spPr>
        <p:txBody>
          <a:bodyPr>
            <a:normAutofit/>
          </a:bodyPr>
          <a:lstStyle>
            <a:lvl1pPr marL="227013" indent="-227013">
              <a:spcBef>
                <a:spcPts val="400"/>
              </a:spcBef>
              <a:defRPr sz="1600"/>
            </a:lvl1pPr>
            <a:lvl2pPr marL="460375" indent="-233363">
              <a:spcBef>
                <a:spcPts val="400"/>
              </a:spcBef>
              <a:defRPr sz="1400"/>
            </a:lvl2pPr>
            <a:lvl3pPr marL="687388" indent="-227013">
              <a:spcBef>
                <a:spcPts val="400"/>
              </a:spcBef>
              <a:defRPr sz="12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6" name="Content Placeholder 12"/>
          <p:cNvSpPr>
            <a:spLocks noGrp="1"/>
          </p:cNvSpPr>
          <p:nvPr>
            <p:ph sz="quarter" idx="28"/>
          </p:nvPr>
        </p:nvSpPr>
        <p:spPr>
          <a:xfrm>
            <a:off x="6034088" y="1318019"/>
            <a:ext cx="2743200" cy="3311131"/>
          </a:xfrm>
        </p:spPr>
        <p:txBody>
          <a:bodyPr>
            <a:normAutofit/>
          </a:bodyPr>
          <a:lstStyle>
            <a:lvl1pPr marL="227013" indent="-227013">
              <a:spcBef>
                <a:spcPts val="400"/>
              </a:spcBef>
              <a:defRPr sz="1600"/>
            </a:lvl1pPr>
            <a:lvl2pPr marL="460375" indent="-233363">
              <a:spcBef>
                <a:spcPts val="400"/>
              </a:spcBef>
              <a:defRPr sz="1400"/>
            </a:lvl2pPr>
            <a:lvl3pPr marL="687388" indent="-227013">
              <a:spcBef>
                <a:spcPts val="400"/>
              </a:spcBef>
              <a:defRPr sz="12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1883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-Row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endParaRPr lang="en-US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1491691" y="1408613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2162843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57200" y="3003710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57200" y="3844577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318151" y="1033320"/>
            <a:ext cx="0" cy="35871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5130316" y="1033320"/>
            <a:ext cx="0" cy="35871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7200" y="132197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7"/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5302568" y="1408613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5" name="Text Placeholder 11"/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5394960" y="1041979"/>
            <a:ext cx="329184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16" name="Text Placeholder 7"/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491691" y="2249480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7" name="Text Placeholder 7"/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5302568" y="2249480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8" name="Text Placeholder 7"/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1491691" y="3090347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9" name="Text Placeholder 7"/>
          <p:cNvSpPr>
            <a:spLocks noGrp="1"/>
          </p:cNvSpPr>
          <p:nvPr userDrawn="1">
            <p:ph type="body" sz="quarter" idx="27" hasCustomPrompt="1"/>
          </p:nvPr>
        </p:nvSpPr>
        <p:spPr>
          <a:xfrm>
            <a:off x="5302568" y="3090347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0" name="Text Placeholder 7"/>
          <p:cNvSpPr>
            <a:spLocks noGrp="1"/>
          </p:cNvSpPr>
          <p:nvPr userDrawn="1">
            <p:ph type="body" sz="quarter" idx="28" hasCustomPrompt="1"/>
          </p:nvPr>
        </p:nvSpPr>
        <p:spPr>
          <a:xfrm>
            <a:off x="1491691" y="3931212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1" name="Text Placeholder 7"/>
          <p:cNvSpPr>
            <a:spLocks noGrp="1"/>
          </p:cNvSpPr>
          <p:nvPr userDrawn="1">
            <p:ph type="body" sz="quarter" idx="29" hasCustomPrompt="1"/>
          </p:nvPr>
        </p:nvSpPr>
        <p:spPr>
          <a:xfrm>
            <a:off x="5302568" y="3931212"/>
            <a:ext cx="3474720" cy="667593"/>
          </a:xfrm>
        </p:spPr>
        <p:txBody>
          <a:bodyPr lIns="91440" tIns="45720" rIns="91440" bIns="45720">
            <a:normAutofit/>
          </a:bodyPr>
          <a:lstStyle>
            <a:lvl1pPr marL="0" indent="0">
              <a:lnSpc>
                <a:spcPts val="1900"/>
              </a:lnSpc>
              <a:spcBef>
                <a:spcPts val="300"/>
              </a:spcBef>
              <a:spcAft>
                <a:spcPts val="300"/>
              </a:spcAft>
              <a:buFontTx/>
              <a:buNone/>
              <a:defRPr sz="18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2" name="Text Placeholder 11"/>
          <p:cNvSpPr>
            <a:spLocks noGrp="1"/>
          </p:cNvSpPr>
          <p:nvPr userDrawn="1">
            <p:ph type="body" sz="quarter" idx="30" hasCustomPrompt="1"/>
          </p:nvPr>
        </p:nvSpPr>
        <p:spPr>
          <a:xfrm>
            <a:off x="1583131" y="1041979"/>
            <a:ext cx="3291840" cy="228600"/>
          </a:xfrm>
          <a:solidFill>
            <a:srgbClr val="999B9E"/>
          </a:solidFill>
        </p:spPr>
        <p:txBody>
          <a:bodyPr lIns="91440" anchor="ctr">
            <a:noAutofit/>
          </a:bodyPr>
          <a:lstStyle>
            <a:lvl1pPr marL="0" indent="0">
              <a:lnSpc>
                <a:spcPts val="2100"/>
              </a:lnSpc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Header text</a:t>
            </a:r>
            <a:endParaRPr lang="en-US" dirty="0"/>
          </a:p>
        </p:txBody>
      </p:sp>
      <p:sp>
        <p:nvSpPr>
          <p:cNvPr id="23" name="Text Placeholder 54"/>
          <p:cNvSpPr>
            <a:spLocks noGrp="1"/>
          </p:cNvSpPr>
          <p:nvPr userDrawn="1">
            <p:ph type="body" sz="quarter" idx="31" hasCustomPrompt="1"/>
          </p:nvPr>
        </p:nvSpPr>
        <p:spPr>
          <a:xfrm>
            <a:off x="459450" y="1385469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4" name="Text Placeholder 54"/>
          <p:cNvSpPr>
            <a:spLocks noGrp="1"/>
          </p:cNvSpPr>
          <p:nvPr userDrawn="1">
            <p:ph type="body" sz="quarter" idx="32" hasCustomPrompt="1"/>
          </p:nvPr>
        </p:nvSpPr>
        <p:spPr>
          <a:xfrm>
            <a:off x="459450" y="2221912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5" name="Text Placeholder 54"/>
          <p:cNvSpPr>
            <a:spLocks noGrp="1"/>
          </p:cNvSpPr>
          <p:nvPr userDrawn="1">
            <p:ph type="body" sz="quarter" idx="33" hasCustomPrompt="1"/>
          </p:nvPr>
        </p:nvSpPr>
        <p:spPr>
          <a:xfrm>
            <a:off x="459450" y="3058355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26" name="Text Placeholder 54"/>
          <p:cNvSpPr>
            <a:spLocks noGrp="1"/>
          </p:cNvSpPr>
          <p:nvPr userDrawn="1">
            <p:ph type="body" sz="quarter" idx="34" hasCustomPrompt="1"/>
          </p:nvPr>
        </p:nvSpPr>
        <p:spPr>
          <a:xfrm>
            <a:off x="459450" y="3894798"/>
            <a:ext cx="710699" cy="7094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700"/>
              </a:lnSpc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36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259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86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7970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47237" y="2700890"/>
            <a:ext cx="1400175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6750" y="1028700"/>
            <a:ext cx="7020539" cy="1614789"/>
          </a:xfrm>
        </p:spPr>
        <p:txBody>
          <a:bodyPr anchor="b"/>
          <a:lstStyle>
            <a:lvl1pPr>
              <a:lnSpc>
                <a:spcPct val="8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756750" y="2772062"/>
            <a:ext cx="7020538" cy="1296591"/>
          </a:xfrm>
        </p:spPr>
        <p:txBody>
          <a:bodyPr>
            <a:normAutofit/>
          </a:bodyPr>
          <a:lstStyle>
            <a:lvl1pPr marL="0" indent="0">
              <a:buNone/>
              <a:defRPr sz="1400" cap="all"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15" descr="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877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797050"/>
          </a:xfrm>
          <a:prstGeom prst="rect">
            <a:avLst/>
          </a:prstGeom>
          <a:solidFill>
            <a:srgbClr val="999B9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47237" y="2700890"/>
            <a:ext cx="1400175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6750" y="1028700"/>
            <a:ext cx="7020539" cy="1614789"/>
          </a:xfrm>
        </p:spPr>
        <p:txBody>
          <a:bodyPr anchor="b"/>
          <a:lstStyle>
            <a:lvl1pPr>
              <a:lnSpc>
                <a:spcPct val="8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756750" y="2772062"/>
            <a:ext cx="7020538" cy="1296591"/>
          </a:xfrm>
        </p:spPr>
        <p:txBody>
          <a:bodyPr>
            <a:normAutofit/>
          </a:bodyPr>
          <a:lstStyle>
            <a:lvl1pPr marL="0" indent="0">
              <a:buNone/>
              <a:defRPr sz="1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9" name="Picture 15" descr="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665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47970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847237" y="2700890"/>
            <a:ext cx="1400175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6750" y="1028700"/>
            <a:ext cx="7020539" cy="1614789"/>
          </a:xfrm>
        </p:spPr>
        <p:txBody>
          <a:bodyPr anchor="b"/>
          <a:lstStyle>
            <a:lvl1pPr>
              <a:lnSpc>
                <a:spcPct val="8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756750" y="2772062"/>
            <a:ext cx="7020538" cy="1296591"/>
          </a:xfrm>
        </p:spPr>
        <p:txBody>
          <a:bodyPr>
            <a:normAutofit/>
          </a:bodyPr>
          <a:lstStyle>
            <a:lvl1pPr marL="0" indent="0">
              <a:buNone/>
              <a:defRPr sz="14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Picture 15" descr="W"/>
          <p:cNvPicPr>
            <a:picLocks noChangeAspect="1" noChangeArrowheads="1"/>
          </p:cNvPicPr>
          <p:nvPr userDrawn="1"/>
        </p:nvPicPr>
        <p:blipFill>
          <a:blip r:embed="rId2" cstate="print">
            <a:lum bright="100000" contrast="100000"/>
          </a:blip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972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image divide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4800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4572000" y="1028700"/>
            <a:ext cx="4114800" cy="2699147"/>
          </a:xfrm>
          <a:solidFill>
            <a:srgbClr val="000000">
              <a:alpha val="40000"/>
            </a:srgbClr>
          </a:solidFill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1588" indent="0">
              <a:buNone/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8496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38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le of Contents or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1028700"/>
            <a:ext cx="914400" cy="2133933"/>
          </a:xfrm>
          <a:prstGeom prst="rect">
            <a:avLst/>
          </a:prstGeom>
          <a:solidFill>
            <a:srgbClr val="CE114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/>
          </p:nvPr>
        </p:nvSpPr>
        <p:spPr>
          <a:xfrm>
            <a:off x="1029848" y="1060848"/>
            <a:ext cx="7747440" cy="356830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963998" y="1028701"/>
            <a:ext cx="5938793" cy="3428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1124915" y="1028701"/>
            <a:ext cx="1400175" cy="34289"/>
          </a:xfrm>
          <a:prstGeom prst="rect">
            <a:avLst/>
          </a:prstGeom>
          <a:solidFill>
            <a:srgbClr val="00A5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6398153" y="4881582"/>
            <a:ext cx="18902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kern="1200" dirty="0" smtClean="0">
                <a:solidFill>
                  <a:schemeClr val="accent6"/>
                </a:solidFill>
                <a:latin typeface="+mj-lt"/>
                <a:ea typeface="+mn-ea"/>
                <a:cs typeface="+mn-cs"/>
              </a:rPr>
              <a:t>© 2015 Weatherford. All rights reserved.</a:t>
            </a:r>
            <a:endParaRPr lang="en-US" sz="800" b="0" kern="1200" dirty="0">
              <a:solidFill>
                <a:schemeClr val="accent6"/>
              </a:solidFill>
              <a:latin typeface="+mj-lt"/>
              <a:ea typeface="+mn-ea"/>
              <a:cs typeface="+mn-cs"/>
            </a:endParaRPr>
          </a:p>
        </p:txBody>
      </p:sp>
      <p:pic>
        <p:nvPicPr>
          <p:cNvPr id="17" name="Picture 15" descr="W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14" y="4777899"/>
            <a:ext cx="1830017" cy="34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00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Left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0" y="928197"/>
            <a:ext cx="6376988" cy="370095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319353" y="1028700"/>
            <a:ext cx="0" cy="3600450"/>
          </a:xfrm>
          <a:prstGeom prst="line">
            <a:avLst/>
          </a:prstGeom>
          <a:ln w="6350" cmpd="sng">
            <a:solidFill>
              <a:srgbClr val="4C4D5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66713" y="949722"/>
            <a:ext cx="1862137" cy="367942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  <a:lvl2pPr marL="0" indent="0">
              <a:buNone/>
              <a:defRPr sz="18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1302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14" y="4777899"/>
            <a:ext cx="1830017" cy="3474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714" y="208706"/>
            <a:ext cx="7772400" cy="61722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714" y="919076"/>
            <a:ext cx="8410575" cy="3710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746480" y="4802506"/>
            <a:ext cx="6400800" cy="3429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180796" y="4802506"/>
            <a:ext cx="1371600" cy="34290"/>
          </a:xfrm>
          <a:prstGeom prst="rect">
            <a:avLst/>
          </a:prstGeom>
          <a:solidFill>
            <a:srgbClr val="00A5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1A1"/>
              </a:solidFill>
            </a:endParaRPr>
          </a:p>
        </p:txBody>
      </p:sp>
      <p:pic>
        <p:nvPicPr>
          <p:cNvPr id="10" name="Picture 15" descr="W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281590" y="283403"/>
            <a:ext cx="398386" cy="265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6398153" y="4881582"/>
            <a:ext cx="18902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0" kern="1200" dirty="0" smtClean="0">
                <a:solidFill>
                  <a:schemeClr val="accent6"/>
                </a:solidFill>
                <a:latin typeface="+mj-lt"/>
                <a:ea typeface="+mn-ea"/>
                <a:cs typeface="+mn-cs"/>
              </a:rPr>
              <a:t>© 2015 Weatherford. All rights reserved.</a:t>
            </a:r>
            <a:endParaRPr lang="en-US" sz="800" b="0" kern="1200" dirty="0">
              <a:solidFill>
                <a:schemeClr val="accent6"/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98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9" r:id="rId2"/>
    <p:sldLayoutId id="2147483676" r:id="rId3"/>
    <p:sldLayoutId id="2147483702" r:id="rId4"/>
    <p:sldLayoutId id="2147483703" r:id="rId5"/>
    <p:sldLayoutId id="2147483705" r:id="rId6"/>
    <p:sldLayoutId id="2147483683" r:id="rId7"/>
    <p:sldLayoutId id="2147483651" r:id="rId8"/>
    <p:sldLayoutId id="2147483704" r:id="rId9"/>
    <p:sldLayoutId id="2147483701" r:id="rId10"/>
    <p:sldLayoutId id="2147483659" r:id="rId11"/>
    <p:sldLayoutId id="2147483657" r:id="rId12"/>
    <p:sldLayoutId id="2147483660" r:id="rId13"/>
    <p:sldLayoutId id="2147483661" r:id="rId14"/>
    <p:sldLayoutId id="2147483654" r:id="rId1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1000"/>
        </a:spcBef>
        <a:buClr>
          <a:schemeClr val="accent1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342900" algn="l" defTabSz="914400" rtl="0" eaLnBrk="1" latinLnBrk="0" hangingPunct="1">
        <a:spcBef>
          <a:spcPts val="800"/>
        </a:spcBef>
        <a:buClr>
          <a:schemeClr val="accent1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25525" indent="-341313" algn="l" defTabSz="914400" rtl="0" eaLnBrk="1" latinLnBrk="0" hangingPunct="1">
        <a:spcBef>
          <a:spcPts val="600"/>
        </a:spcBef>
        <a:buClr>
          <a:schemeClr val="accent1"/>
        </a:buClr>
        <a:buSzPct val="7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4775" indent="-349250" algn="l" defTabSz="914400" rtl="0" eaLnBrk="1" latinLnBrk="0" hangingPunct="1">
        <a:spcBef>
          <a:spcPts val="400"/>
        </a:spcBef>
        <a:buClr>
          <a:schemeClr val="accent1"/>
        </a:buClr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17675" indent="-342900" algn="l" defTabSz="914400" rtl="0" eaLnBrk="1" latinLnBrk="0" hangingPunct="1">
        <a:spcBef>
          <a:spcPts val="200"/>
        </a:spcBef>
        <a:buClr>
          <a:schemeClr val="accent1"/>
        </a:buClr>
        <a:buSzPct val="70000"/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p-weatherford.com/events/2015_WESC/WESC_Survey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.NET Application Development </a:t>
            </a:r>
          </a:p>
          <a:p>
            <a:r>
              <a:rPr lang="en-US" dirty="0" smtClean="0"/>
              <a:t>in the CygNet</a:t>
            </a:r>
            <a:r>
              <a:rPr lang="en-US" baseline="30000" dirty="0" smtClean="0"/>
              <a:t>®</a:t>
            </a:r>
            <a:r>
              <a:rPr lang="en-US" dirty="0" smtClean="0"/>
              <a:t> Ecosystem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Mike Borland</a:t>
            </a:r>
            <a:r>
              <a:rPr lang="en-US" dirty="0"/>
              <a:t>, Senior Software Development Manager</a:t>
            </a:r>
            <a:endParaRPr lang="en-US" dirty="0" smtClean="0"/>
          </a:p>
          <a:p>
            <a:r>
              <a:rPr lang="en-US" dirty="0" smtClean="0"/>
              <a:t>Dan Snyder, </a:t>
            </a:r>
            <a:r>
              <a:rPr lang="en-US" dirty="0"/>
              <a:t>Staff Software Engineer</a:t>
            </a:r>
          </a:p>
        </p:txBody>
      </p:sp>
    </p:spTree>
    <p:extLst>
      <p:ext uri="{BB962C8B-B14F-4D97-AF65-F5344CB8AC3E}">
        <p14:creationId xmlns:p14="http://schemas.microsoft.com/office/powerpoint/2010/main" val="274398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Powershell</a:t>
            </a:r>
            <a:r>
              <a:rPr lang="en-US" dirty="0" smtClean="0"/>
              <a:t>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Intellisense</a:t>
            </a:r>
            <a:endParaRPr lang="en-US" dirty="0" smtClean="0"/>
          </a:p>
          <a:p>
            <a:pPr lvl="1"/>
            <a:r>
              <a:rPr lang="en-US" dirty="0" smtClean="0"/>
              <a:t>File path completion (c:\...)</a:t>
            </a:r>
          </a:p>
          <a:p>
            <a:pPr lvl="1"/>
            <a:r>
              <a:rPr lang="en-US" dirty="0" smtClean="0"/>
              <a:t>Registry keys (Dir </a:t>
            </a:r>
            <a:r>
              <a:rPr lang="en-US" dirty="0" err="1" smtClean="0"/>
              <a:t>hklm</a:t>
            </a:r>
            <a:r>
              <a:rPr lang="en-US" dirty="0" smtClean="0"/>
              <a:t>:\...)</a:t>
            </a:r>
          </a:p>
          <a:p>
            <a:pPr lvl="1"/>
            <a:r>
              <a:rPr lang="en-US" dirty="0" smtClean="0"/>
              <a:t>Function names and parameters</a:t>
            </a:r>
          </a:p>
          <a:p>
            <a:pPr lvl="1"/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Command History (# followed by </a:t>
            </a:r>
            <a:r>
              <a:rPr lang="en-US" dirty="0" err="1" smtClean="0"/>
              <a:t>Ctrl+Space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1919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Powershell</a:t>
            </a:r>
            <a:r>
              <a:rPr lang="en-US" dirty="0" smtClean="0"/>
              <a:t>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DOS commands work</a:t>
            </a:r>
          </a:p>
          <a:p>
            <a:r>
              <a:rPr lang="en-US" dirty="0" smtClean="0"/>
              <a:t>Can run a remote console against a different computer on the network</a:t>
            </a:r>
          </a:p>
          <a:p>
            <a:r>
              <a:rPr lang="en-US" dirty="0" smtClean="0"/>
              <a:t>Can schedule jobs on remote computers</a:t>
            </a:r>
          </a:p>
          <a:p>
            <a:r>
              <a:rPr lang="en-US" dirty="0" smtClean="0"/>
              <a:t>Easy access to help (Get-Help </a:t>
            </a:r>
            <a:r>
              <a:rPr lang="en-US" dirty="0"/>
              <a:t>&lt;</a:t>
            </a:r>
            <a:r>
              <a:rPr lang="en-US" dirty="0" smtClean="0"/>
              <a:t>Command&gt;)</a:t>
            </a:r>
          </a:p>
          <a:p>
            <a:r>
              <a:rPr lang="en-US" dirty="0" smtClean="0"/>
              <a:t>Easily read a file ($x = Get-Content c:\File.txt)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5073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CygNet Software and PowerShell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095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714" y="208706"/>
            <a:ext cx="8060594" cy="617220"/>
          </a:xfrm>
        </p:spPr>
        <p:txBody>
          <a:bodyPr/>
          <a:lstStyle/>
          <a:p>
            <a:r>
              <a:rPr lang="en-US" dirty="0" smtClean="0"/>
              <a:t>Demo: CygNet Call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56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Deploying Your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Use CygNet version management!</a:t>
            </a:r>
          </a:p>
          <a:p>
            <a:pPr lvl="1"/>
            <a:r>
              <a:rPr lang="en-US" smtClean="0"/>
              <a:t>Why? </a:t>
            </a:r>
          </a:p>
          <a:p>
            <a:pPr lvl="2"/>
            <a:r>
              <a:rPr lang="en-US" smtClean="0"/>
              <a:t>Access control</a:t>
            </a:r>
          </a:p>
          <a:p>
            <a:pPr lvl="2"/>
            <a:r>
              <a:rPr lang="en-US" smtClean="0"/>
              <a:t>Version management</a:t>
            </a:r>
          </a:p>
          <a:p>
            <a:pPr lvl="2"/>
            <a:r>
              <a:rPr lang="en-US" smtClean="0"/>
              <a:t>Ease of deployment to your user base</a:t>
            </a:r>
          </a:p>
          <a:p>
            <a:pPr lvl="2"/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512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Deploying the Call Center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91" y="1604912"/>
            <a:ext cx="5114925" cy="17335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0675" y="1362075"/>
            <a:ext cx="3743325" cy="3781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714" y="756604"/>
            <a:ext cx="7267575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86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8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For more information visit:</a:t>
            </a:r>
          </a:p>
          <a:p>
            <a:pPr marL="0" indent="0" algn="ctr">
              <a:buNone/>
            </a:pPr>
            <a:r>
              <a:rPr lang="en-US" sz="3200" dirty="0" smtClean="0"/>
              <a:t>www.</a:t>
            </a:r>
            <a:r>
              <a:rPr lang="en-US" sz="4800" b="1" dirty="0" smtClean="0"/>
              <a:t>cygnetblog</a:t>
            </a:r>
            <a:r>
              <a:rPr lang="en-US" sz="3200" dirty="0" smtClean="0"/>
              <a:t>.com</a:t>
            </a:r>
            <a:endParaRPr lang="en-US" sz="3200" dirty="0"/>
          </a:p>
        </p:txBody>
      </p:sp>
      <p:pic>
        <p:nvPicPr>
          <p:cNvPr id="2050" name="Picture 2" descr="C:\Users\walter.goodwater\Documents\My Received Files\CygNetBLOGLogo_work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001" y="3113089"/>
            <a:ext cx="2857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41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Survey and Prizes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Online survey</a:t>
            </a:r>
          </a:p>
          <a:p>
            <a:pPr lvl="1"/>
            <a:r>
              <a:rPr lang="en-US" dirty="0"/>
              <a:t>QR </a:t>
            </a:r>
            <a:r>
              <a:rPr lang="en-US" dirty="0" smtClean="0"/>
              <a:t>code or go to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ep-weatherford.com/events/2015_WESC/WESC_Survey.html</a:t>
            </a:r>
            <a:endParaRPr lang="en-US" dirty="0"/>
          </a:p>
          <a:p>
            <a:pPr lvl="1"/>
            <a:r>
              <a:rPr lang="en-US" dirty="0" smtClean="0"/>
              <a:t>2 laptops in registration area</a:t>
            </a:r>
          </a:p>
          <a:p>
            <a:r>
              <a:rPr lang="en-US" dirty="0" smtClean="0"/>
              <a:t>Hardcopies</a:t>
            </a:r>
            <a:endParaRPr lang="en-US" dirty="0"/>
          </a:p>
          <a:p>
            <a:pPr lvl="1"/>
            <a:r>
              <a:rPr lang="en-US" dirty="0"/>
              <a:t>Registration </a:t>
            </a:r>
            <a:r>
              <a:rPr lang="en-US" dirty="0" smtClean="0"/>
              <a:t>desk</a:t>
            </a:r>
          </a:p>
          <a:p>
            <a:pPr marL="0" lvl="1" indent="0" algn="ctr">
              <a:spcBef>
                <a:spcPts val="1000"/>
              </a:spcBef>
              <a:buSzPct val="70000"/>
              <a:buNone/>
            </a:pPr>
            <a:r>
              <a:rPr lang="en-US" sz="2900" dirty="0" smtClean="0"/>
              <a:t/>
            </a:r>
            <a:br>
              <a:rPr lang="en-US" sz="2900" dirty="0" smtClean="0"/>
            </a:br>
            <a:r>
              <a:rPr lang="en-US" sz="2900" dirty="0" smtClean="0"/>
              <a:t>Please </a:t>
            </a:r>
            <a:r>
              <a:rPr lang="en-US" sz="2900" dirty="0"/>
              <a:t>stop by the registration desk to get your ticket for the drawing </a:t>
            </a:r>
            <a:br>
              <a:rPr lang="en-US" sz="2900" dirty="0"/>
            </a:br>
            <a:r>
              <a:rPr lang="en-US" sz="2900" dirty="0" smtClean="0"/>
              <a:t>once </a:t>
            </a:r>
            <a:r>
              <a:rPr lang="en-US" sz="2900" dirty="0"/>
              <a:t>you have completed the </a:t>
            </a:r>
            <a:r>
              <a:rPr lang="en-US" sz="2900" dirty="0" smtClean="0"/>
              <a:t>survey</a:t>
            </a:r>
          </a:p>
          <a:p>
            <a:pPr marL="0" lvl="1" indent="0" algn="ctr">
              <a:spcBef>
                <a:spcPts val="1000"/>
              </a:spcBef>
              <a:buSzPct val="70000"/>
              <a:buNone/>
            </a:pPr>
            <a:endParaRPr lang="en-US" sz="2900" dirty="0"/>
          </a:p>
          <a:p>
            <a:pPr marL="0" indent="0" algn="ctr">
              <a:buNone/>
            </a:pPr>
            <a:r>
              <a:rPr lang="en-US" sz="2900" dirty="0" smtClean="0"/>
              <a:t>Survey </a:t>
            </a:r>
            <a:r>
              <a:rPr lang="en-US" sz="2900" dirty="0"/>
              <a:t>prizes will be drawn at the </a:t>
            </a:r>
            <a:r>
              <a:rPr lang="en-US" sz="2900" dirty="0" smtClean="0"/>
              <a:t>end </a:t>
            </a:r>
            <a:r>
              <a:rPr lang="en-US" sz="2900" dirty="0"/>
              <a:t>of Wednesday in the Session Close</a:t>
            </a:r>
            <a:r>
              <a:rPr lang="en-US" sz="2900" dirty="0" smtClean="0"/>
              <a:t>!</a:t>
            </a:r>
          </a:p>
          <a:p>
            <a:pPr marL="0" indent="0" algn="ctr">
              <a:buNone/>
            </a:pPr>
            <a:endParaRPr lang="en-US" sz="2900" dirty="0"/>
          </a:p>
          <a:p>
            <a:pPr marL="0" indent="0" algn="ctr">
              <a:buNone/>
            </a:pPr>
            <a:r>
              <a:rPr lang="en-US" sz="2900" dirty="0"/>
              <a:t>You must be present to </a:t>
            </a:r>
            <a:r>
              <a:rPr lang="en-US" sz="2900" dirty="0" smtClean="0"/>
              <a:t>win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81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session we’re going to talk about:</a:t>
            </a:r>
          </a:p>
          <a:p>
            <a:pPr lvl="1"/>
            <a:r>
              <a:rPr lang="en-US" dirty="0"/>
              <a:t>Traditional integration work</a:t>
            </a:r>
          </a:p>
          <a:p>
            <a:pPr lvl="1"/>
            <a:r>
              <a:rPr lang="en-US" dirty="0"/>
              <a:t>Awareness: Why use .NET?</a:t>
            </a:r>
          </a:p>
          <a:p>
            <a:pPr lvl="1"/>
            <a:r>
              <a:rPr lang="en-US" dirty="0"/>
              <a:t>Sample application demos!</a:t>
            </a:r>
          </a:p>
          <a:p>
            <a:r>
              <a:rPr lang="en-US" dirty="0"/>
              <a:t>We aren’t going to:</a:t>
            </a:r>
          </a:p>
          <a:p>
            <a:pPr lvl="1"/>
            <a:r>
              <a:rPr lang="en-US" dirty="0"/>
              <a:t>Teach you .NET</a:t>
            </a:r>
          </a:p>
          <a:p>
            <a:pPr lvl="1"/>
            <a:r>
              <a:rPr lang="en-US" dirty="0"/>
              <a:t>Teach you CygNet API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41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Traditional Integration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CygNet Studio/Vision screens</a:t>
            </a:r>
          </a:p>
          <a:p>
            <a:r>
              <a:rPr lang="en-US" dirty="0"/>
              <a:t>HSS Scripting</a:t>
            </a:r>
          </a:p>
          <a:p>
            <a:r>
              <a:rPr lang="en-US" dirty="0"/>
              <a:t>Business to Business (B2B)</a:t>
            </a:r>
          </a:p>
          <a:p>
            <a:r>
              <a:rPr lang="en-US" dirty="0"/>
              <a:t>System migration solutions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316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Develop Solutions in .NET?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CygNet COM API (</a:t>
            </a:r>
            <a:r>
              <a:rPr lang="en-US" dirty="0" err="1"/>
              <a:t>CxScript</a:t>
            </a:r>
            <a:r>
              <a:rPr lang="en-US" dirty="0"/>
              <a:t>, etc.) </a:t>
            </a:r>
            <a:r>
              <a:rPr lang="en-US" dirty="0" smtClean="0"/>
              <a:t>works </a:t>
            </a:r>
            <a:r>
              <a:rPr lang="en-US" dirty="0"/>
              <a:t>in .</a:t>
            </a:r>
            <a:r>
              <a:rPr lang="en-US" dirty="0" smtClean="0"/>
              <a:t>NET</a:t>
            </a:r>
          </a:p>
          <a:p>
            <a:r>
              <a:rPr lang="en-US" dirty="0" smtClean="0"/>
              <a:t>More powerful dev tools</a:t>
            </a:r>
          </a:p>
          <a:p>
            <a:pPr lvl="1"/>
            <a:r>
              <a:rPr lang="en-US" dirty="0" smtClean="0"/>
              <a:t>Visual Studio, debugging, static analysis</a:t>
            </a:r>
          </a:p>
          <a:p>
            <a:r>
              <a:rPr lang="en-US" dirty="0" smtClean="0"/>
              <a:t>Better performance</a:t>
            </a:r>
          </a:p>
          <a:p>
            <a:r>
              <a:rPr lang="en-US" dirty="0" smtClean="0"/>
              <a:t>Compiled vs. interpreted</a:t>
            </a:r>
          </a:p>
          <a:p>
            <a:r>
              <a:rPr lang="en-US" dirty="0" smtClean="0"/>
              <a:t>Do more with fewer lines of code</a:t>
            </a:r>
          </a:p>
          <a:p>
            <a:pPr lvl="1"/>
            <a:r>
              <a:rPr lang="en-US" dirty="0" smtClean="0"/>
              <a:t>Built-in .NET libraries</a:t>
            </a:r>
          </a:p>
          <a:p>
            <a:pPr lvl="1"/>
            <a:r>
              <a:rPr lang="en-US" dirty="0" smtClean="0"/>
              <a:t>Language constructs</a:t>
            </a:r>
          </a:p>
          <a:p>
            <a:pPr lvl="1"/>
            <a:r>
              <a:rPr lang="en-US" dirty="0" smtClean="0"/>
              <a:t>WF, WPF, </a:t>
            </a:r>
            <a:r>
              <a:rPr lang="en-US" dirty="0" err="1" smtClean="0"/>
              <a:t>VSTest</a:t>
            </a:r>
            <a:endParaRPr lang="en-US" dirty="0" smtClean="0"/>
          </a:p>
          <a:p>
            <a:r>
              <a:rPr lang="en-US" dirty="0" smtClean="0"/>
              <a:t>Concurrency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409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smtClean="0"/>
              <a:t>Develop </a:t>
            </a:r>
            <a:r>
              <a:rPr lang="en-US" dirty="0"/>
              <a:t>Solutions in .NET?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714" y="919076"/>
            <a:ext cx="4205285" cy="3710075"/>
          </a:xfrm>
        </p:spPr>
        <p:txBody>
          <a:bodyPr>
            <a:normAutofit/>
          </a:bodyPr>
          <a:lstStyle/>
          <a:p>
            <a:r>
              <a:rPr lang="en-US" dirty="0" smtClean="0"/>
              <a:t>…because we are at CygNet!</a:t>
            </a:r>
          </a:p>
          <a:p>
            <a:r>
              <a:rPr lang="en-US" dirty="0" smtClean="0"/>
              <a:t>New CygNet API is focused primarily on</a:t>
            </a:r>
            <a:br>
              <a:rPr lang="en-US" dirty="0" smtClean="0"/>
            </a:br>
            <a:r>
              <a:rPr lang="en-US" dirty="0" smtClean="0"/>
              <a:t>.NET consumption</a:t>
            </a:r>
          </a:p>
          <a:p>
            <a:pPr lvl="1"/>
            <a:r>
              <a:rPr lang="en-US" dirty="0" smtClean="0"/>
              <a:t>8.1.3 </a:t>
            </a:r>
            <a:r>
              <a:rPr lang="en-US" dirty="0" err="1" smtClean="0"/>
              <a:t>CygNet.API.Historian</a:t>
            </a:r>
            <a:endParaRPr lang="en-US" dirty="0" smtClean="0"/>
          </a:p>
          <a:p>
            <a:pPr lvl="1"/>
            <a:r>
              <a:rPr lang="en-US" dirty="0" smtClean="0"/>
              <a:t>8.2.0 </a:t>
            </a:r>
            <a:r>
              <a:rPr lang="en-US" dirty="0" err="1"/>
              <a:t>CygNet.API</a:t>
            </a:r>
            <a:r>
              <a:rPr lang="en-US" dirty="0" smtClean="0"/>
              <a:t>.[TBD]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7462" y="1028700"/>
            <a:ext cx="4789826" cy="219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47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…But VBScript Still Has Its 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Hammer vs. nail gun vs. wood glue</a:t>
            </a:r>
          </a:p>
          <a:p>
            <a:r>
              <a:rPr lang="en-US" smtClean="0"/>
              <a:t>Legacy solution maintenance</a:t>
            </a:r>
          </a:p>
          <a:p>
            <a:pPr lvl="1"/>
            <a:r>
              <a:rPr lang="en-US" smtClean="0"/>
              <a:t>Screens, reports, batch processes, etc.</a:t>
            </a:r>
          </a:p>
          <a:p>
            <a:r>
              <a:rPr lang="en-US" smtClean="0"/>
              <a:t>New “simple” solutions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11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Porting </a:t>
            </a:r>
            <a:r>
              <a:rPr lang="en-US" dirty="0" err="1" smtClean="0"/>
              <a:t>VbScript</a:t>
            </a:r>
            <a:r>
              <a:rPr lang="en-US" dirty="0" smtClean="0"/>
              <a:t> to VB.NET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HSS “</a:t>
            </a:r>
            <a:r>
              <a:rPr lang="en-US" dirty="0" err="1"/>
              <a:t>Calc</a:t>
            </a:r>
            <a:r>
              <a:rPr lang="en-US" dirty="0"/>
              <a:t> Delta” Script example from CygNet Help</a:t>
            </a:r>
          </a:p>
          <a:p>
            <a:pPr marL="341313" lvl="1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Scripting &gt; </a:t>
            </a:r>
            <a:br>
              <a:rPr lang="en-US" dirty="0"/>
            </a:br>
            <a:r>
              <a:rPr lang="en-US" dirty="0"/>
              <a:t>	CygNet Scripting Guide &gt; </a:t>
            </a:r>
            <a:br>
              <a:rPr lang="en-US" dirty="0"/>
            </a:br>
            <a:r>
              <a:rPr lang="en-US" dirty="0"/>
              <a:t>		</a:t>
            </a:r>
            <a:r>
              <a:rPr lang="en-US" dirty="0" err="1"/>
              <a:t>HyperPoint</a:t>
            </a:r>
            <a:r>
              <a:rPr lang="en-US" dirty="0"/>
              <a:t> Scripting &gt; </a:t>
            </a:r>
            <a:br>
              <a:rPr lang="en-US" dirty="0"/>
            </a:br>
            <a:r>
              <a:rPr lang="en-US" dirty="0"/>
              <a:t>			</a:t>
            </a:r>
            <a:r>
              <a:rPr lang="en-US" dirty="0" err="1"/>
              <a:t>HyperPoint</a:t>
            </a:r>
            <a:r>
              <a:rPr lang="en-US" dirty="0"/>
              <a:t> Scripting Examples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78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porting </a:t>
            </a:r>
            <a:r>
              <a:rPr lang="en-US" dirty="0" err="1" smtClean="0"/>
              <a:t>VbScript</a:t>
            </a:r>
            <a:r>
              <a:rPr lang="en-US" dirty="0" smtClean="0"/>
              <a:t> to VB.NET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Create </a:t>
            </a:r>
            <a:r>
              <a:rPr lang="en-US" dirty="0"/>
              <a:t>a VB.NET class library </a:t>
            </a:r>
            <a:r>
              <a:rPr lang="en-US" dirty="0" smtClean="0"/>
              <a:t>project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dirty="0" smtClean="0"/>
              <a:t>Copy/paste </a:t>
            </a:r>
            <a:r>
              <a:rPr lang="en-US" dirty="0"/>
              <a:t>your VBScript code into a new VB.NET class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dirty="0" smtClean="0"/>
              <a:t>Compile</a:t>
            </a:r>
            <a:r>
              <a:rPr lang="en-US" dirty="0"/>
              <a:t>. Fix any compilation errors such </a:t>
            </a:r>
            <a:r>
              <a:rPr lang="en-US" dirty="0" smtClean="0"/>
              <a:t>as: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References </a:t>
            </a:r>
            <a:r>
              <a:rPr lang="en-US" dirty="0"/>
              <a:t>to CygNet global functions or the point object by creating your own objects.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Some </a:t>
            </a:r>
            <a:r>
              <a:rPr lang="en-US" dirty="0"/>
              <a:t>functions do not translate (i.e. </a:t>
            </a:r>
            <a:r>
              <a:rPr lang="en-US" dirty="0" err="1"/>
              <a:t>IsObject</a:t>
            </a:r>
            <a:r>
              <a:rPr lang="en-US" dirty="0"/>
              <a:t>)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dirty="0"/>
              <a:t>Optional: make </a:t>
            </a:r>
            <a:r>
              <a:rPr lang="en-US" dirty="0" smtClean="0"/>
              <a:t>improvements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Variables and subroutine parameters may be explicitly typed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Refactor to take advantage of try/catch exception handling. No more need for “On Error Resume Next”!</a:t>
            </a:r>
          </a:p>
        </p:txBody>
      </p:sp>
    </p:spTree>
    <p:extLst>
      <p:ext uri="{BB962C8B-B14F-4D97-AF65-F5344CB8AC3E}">
        <p14:creationId xmlns:p14="http://schemas.microsoft.com/office/powerpoint/2010/main" val="1321140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porting </a:t>
            </a:r>
            <a:r>
              <a:rPr lang="en-US" dirty="0" err="1" smtClean="0"/>
              <a:t>VbScript</a:t>
            </a:r>
            <a:r>
              <a:rPr lang="en-US" dirty="0" smtClean="0"/>
              <a:t> to VB.NET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Takeaway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Porting </a:t>
            </a:r>
            <a:r>
              <a:rPr lang="en-US" dirty="0" smtClean="0"/>
              <a:t>legacy VBScript code to </a:t>
            </a:r>
            <a:r>
              <a:rPr lang="en-US" dirty="0"/>
              <a:t>VB.NET is straight </a:t>
            </a:r>
            <a:r>
              <a:rPr lang="en-US" dirty="0" smtClean="0"/>
              <a:t>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FT PPT Template">
  <a:themeElements>
    <a:clrScheme name="Weatherford PPT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E1141"/>
      </a:accent1>
      <a:accent2>
        <a:srgbClr val="F39500"/>
      </a:accent2>
      <a:accent3>
        <a:srgbClr val="FFC52F"/>
      </a:accent3>
      <a:accent4>
        <a:srgbClr val="3F3F3F"/>
      </a:accent4>
      <a:accent5>
        <a:srgbClr val="717477"/>
      </a:accent5>
      <a:accent6>
        <a:srgbClr val="999B9E"/>
      </a:accent6>
      <a:hlink>
        <a:srgbClr val="007B87"/>
      </a:hlink>
      <a:folHlink>
        <a:srgbClr val="007B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11833</TotalTime>
  <Words>714</Words>
  <Application>Microsoft Office PowerPoint</Application>
  <PresentationFormat>On-screen Show (16:9)</PresentationFormat>
  <Paragraphs>148</Paragraphs>
  <Slides>18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WFT PPT Template</vt:lpstr>
      <vt:lpstr>PowerPoint Presentation</vt:lpstr>
      <vt:lpstr>Agenda</vt:lpstr>
      <vt:lpstr>Traditional Integration Work</vt:lpstr>
      <vt:lpstr>Why Develop Solutions in .NET?</vt:lpstr>
      <vt:lpstr>Why Develop Solutions in .NET?</vt:lpstr>
      <vt:lpstr>…But VBScript Still Has Its Place</vt:lpstr>
      <vt:lpstr>Demo: Porting VbScript to VB.NET</vt:lpstr>
      <vt:lpstr>Demo: porting VbScript to VB.NET</vt:lpstr>
      <vt:lpstr>Demo: porting VbScript to VB.NET</vt:lpstr>
      <vt:lpstr>Powershell Tips</vt:lpstr>
      <vt:lpstr>Powershell Tips</vt:lpstr>
      <vt:lpstr>Demo: CygNet Software and PowerShell </vt:lpstr>
      <vt:lpstr>Demo: CygNet Call Center</vt:lpstr>
      <vt:lpstr>Deploying Your APP</vt:lpstr>
      <vt:lpstr>Demo: Deploying the Call Center demo</vt:lpstr>
      <vt:lpstr>Questions?</vt:lpstr>
      <vt:lpstr>PowerPoint Presentation</vt:lpstr>
      <vt:lpstr>Event Survey and Prizes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Carr, Jay R</dc:creator>
  <cp:lastModifiedBy>Mike Borland</cp:lastModifiedBy>
  <cp:revision>314</cp:revision>
  <dcterms:created xsi:type="dcterms:W3CDTF">2014-02-06T19:07:35Z</dcterms:created>
  <dcterms:modified xsi:type="dcterms:W3CDTF">2015-03-31T16:12:44Z</dcterms:modified>
</cp:coreProperties>
</file>