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72" r:id="rId2"/>
    <p:sldId id="302" r:id="rId3"/>
    <p:sldId id="271" r:id="rId4"/>
    <p:sldId id="296" r:id="rId5"/>
    <p:sldId id="273" r:id="rId6"/>
    <p:sldId id="305" r:id="rId7"/>
    <p:sldId id="278" r:id="rId8"/>
    <p:sldId id="279" r:id="rId9"/>
    <p:sldId id="281" r:id="rId10"/>
    <p:sldId id="283" r:id="rId11"/>
    <p:sldId id="286" r:id="rId12"/>
    <p:sldId id="287" r:id="rId13"/>
    <p:sldId id="280" r:id="rId14"/>
    <p:sldId id="288" r:id="rId15"/>
    <p:sldId id="301" r:id="rId16"/>
    <p:sldId id="297" r:id="rId17"/>
    <p:sldId id="298" r:id="rId18"/>
    <p:sldId id="299" r:id="rId19"/>
    <p:sldId id="300" r:id="rId20"/>
    <p:sldId id="306" r:id="rId21"/>
    <p:sldId id="307" r:id="rId22"/>
    <p:sldId id="275" r:id="rId23"/>
    <p:sldId id="309" r:id="rId24"/>
    <p:sldId id="303" r:id="rId25"/>
    <p:sldId id="308" r:id="rId26"/>
    <p:sldId id="304" r:id="rId2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8">
          <p15:clr>
            <a:srgbClr val="A4A3A4"/>
          </p15:clr>
        </p15:guide>
        <p15:guide id="2" orient="horz" pos="2916">
          <p15:clr>
            <a:srgbClr val="A4A3A4"/>
          </p15:clr>
        </p15:guide>
        <p15:guide id="3" orient="horz" pos="182">
          <p15:clr>
            <a:srgbClr val="A4A3A4"/>
          </p15:clr>
        </p15:guide>
        <p15:guide id="4" pos="2880">
          <p15:clr>
            <a:srgbClr val="A4A3A4"/>
          </p15:clr>
        </p15:guide>
        <p15:guide id="5" pos="288">
          <p15:clr>
            <a:srgbClr val="A4A3A4"/>
          </p15:clr>
        </p15:guide>
        <p15:guide id="6" pos="231">
          <p15:clr>
            <a:srgbClr val="A4A3A4"/>
          </p15:clr>
        </p15:guide>
        <p15:guide id="7" pos="5472">
          <p15:clr>
            <a:srgbClr val="A4A3A4"/>
          </p15:clr>
        </p15:guide>
        <p15:guide id="8" pos="55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1CB"/>
    <a:srgbClr val="EBD5B7"/>
    <a:srgbClr val="EAC592"/>
    <a:srgbClr val="ECDEC9"/>
    <a:srgbClr val="999B9E"/>
    <a:srgbClr val="00A5B5"/>
    <a:srgbClr val="727478"/>
    <a:srgbClr val="000000"/>
    <a:srgbClr val="009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626" autoAdjust="0"/>
  </p:normalViewPr>
  <p:slideViewPr>
    <p:cSldViewPr snapToGrid="0">
      <p:cViewPr varScale="1">
        <p:scale>
          <a:sx n="94" d="100"/>
          <a:sy n="94" d="100"/>
        </p:scale>
        <p:origin x="1138" y="72"/>
      </p:cViewPr>
      <p:guideLst>
        <p:guide orient="horz" pos="648"/>
        <p:guide orient="horz" pos="2916"/>
        <p:guide orient="horz" pos="182"/>
        <p:guide pos="2880"/>
        <p:guide pos="288"/>
        <p:guide pos="231"/>
        <p:guide pos="5472"/>
        <p:guide pos="55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3876"/>
    </p:cViewPr>
  </p:sorterViewPr>
  <p:notesViewPr>
    <p:cSldViewPr snapToGrid="0" showGuides="1"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F83CE-1149-4E49-BDC7-278DF191B947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AD326-9A7B-47DF-B03C-D8BB1DD1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09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31EEF-6687-46EB-81C1-DBAEF15AF81A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DDF3D-2244-49A1-9D1D-D3053E47B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67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Anecdote:</a:t>
            </a:r>
            <a:r>
              <a:rPr lang="en-US" baseline="0" dirty="0" smtClean="0"/>
              <a:t> We know of a customer that has access to a machine with 1TB of physical mem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Often databases grow slowly, but</a:t>
            </a:r>
            <a:r>
              <a:rPr lang="en-US" baseline="0" dirty="0" smtClean="0"/>
              <a:t> over time they may change significantly.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“Important”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06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Focus on the MIN cache</a:t>
            </a:r>
            <a:r>
              <a:rPr lang="en-US" baseline="0" dirty="0" smtClean="0"/>
              <a:t> setting.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ESE is aggressive in allocating up to the MIN amount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Monitor cache “active” and re-balance as necessary.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55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MIN keyword is relatively new and is key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41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ServiceMon</a:t>
            </a:r>
            <a:r>
              <a:rPr lang="en-US" dirty="0" smtClean="0"/>
              <a:t>-able info items</a:t>
            </a:r>
          </a:p>
          <a:p>
            <a:r>
              <a:rPr lang="en-US" dirty="0" smtClean="0"/>
              <a:t>Service Details Dialog</a:t>
            </a:r>
          </a:p>
          <a:p>
            <a:r>
              <a:rPr lang="en-US" dirty="0" smtClean="0"/>
              <a:t>Service </a:t>
            </a:r>
            <a:r>
              <a:rPr lang="en-US" dirty="0" err="1" smtClean="0"/>
              <a:t>Daigs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31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I have 100 indexes that include Attribute X, when I update the attribute, 100 indexes need to be updated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99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20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Speaker to remind the audience their feedback</a:t>
            </a:r>
            <a:r>
              <a:rPr lang="en-US" baseline="0" dirty="0" smtClean="0"/>
              <a:t> is important and </a:t>
            </a:r>
            <a:r>
              <a:rPr lang="en-US" dirty="0" smtClean="0"/>
              <a:t>to complete and submit the surveys.  Two options:</a:t>
            </a:r>
            <a:r>
              <a:rPr lang="en-US" baseline="0" dirty="0" smtClean="0"/>
              <a:t> either online, QR codes available on signage and at the registration desk.  Or pick up a hard copy and complete, turn in to WFT staff at registration desk and pickup a ticket for </a:t>
            </a:r>
            <a:r>
              <a:rPr lang="en-US" baseline="0" smtClean="0"/>
              <a:t>the drawing.  </a:t>
            </a:r>
            <a:r>
              <a:rPr lang="en-US" baseline="0" dirty="0" smtClean="0"/>
              <a:t>Prize drawn at EOD Wednesday during closing session, must be present to win.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5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409" y="0"/>
            <a:ext cx="7022592" cy="3471672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1821118" y="4147157"/>
            <a:ext cx="7322883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982035" y="4147157"/>
            <a:ext cx="1400175" cy="34289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94" y="2328109"/>
            <a:ext cx="1230140" cy="506725"/>
          </a:xfrm>
          <a:prstGeom prst="rect">
            <a:avLst/>
          </a:prstGeom>
        </p:spPr>
      </p:pic>
      <p:sp>
        <p:nvSpPr>
          <p:cNvPr id="1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82650" y="3322692"/>
            <a:ext cx="7894638" cy="718432"/>
          </a:xfrm>
        </p:spPr>
        <p:txBody>
          <a:bodyPr anchor="b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2800" b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Presentation Cover Title – </a:t>
            </a:r>
            <a:br>
              <a:rPr lang="en-US" dirty="0" smtClean="0"/>
            </a:br>
            <a:r>
              <a:rPr lang="en-US" dirty="0" smtClean="0"/>
              <a:t>Up to two lines of text</a:t>
            </a:r>
            <a:endParaRPr lang="en-US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78736" y="4268651"/>
            <a:ext cx="7898552" cy="411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Presenter Name, Title</a:t>
            </a:r>
            <a:br>
              <a:rPr lang="en-US" dirty="0" smtClean="0"/>
            </a:b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97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713" y="921882"/>
            <a:ext cx="4205287" cy="3707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21882"/>
            <a:ext cx="4205288" cy="3707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1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4572000" y="1068375"/>
            <a:ext cx="0" cy="35607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28700"/>
            <a:ext cx="39319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4753927" y="1028700"/>
            <a:ext cx="39319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8"/>
          </p:nvPr>
        </p:nvSpPr>
        <p:spPr>
          <a:xfrm>
            <a:off x="366713" y="1318019"/>
            <a:ext cx="4114800" cy="3311131"/>
          </a:xfrm>
        </p:spPr>
        <p:txBody>
          <a:bodyPr>
            <a:normAutofit/>
          </a:bodyPr>
          <a:lstStyle>
            <a:lvl1pPr marL="227013" indent="-227013">
              <a:defRPr sz="1800"/>
            </a:lvl1pPr>
            <a:lvl2pPr marL="460375" indent="-233363">
              <a:defRPr sz="1600"/>
            </a:lvl2pPr>
            <a:lvl3pPr marL="687388" indent="-227013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9"/>
          </p:nvPr>
        </p:nvSpPr>
        <p:spPr>
          <a:xfrm>
            <a:off x="4663440" y="1318019"/>
            <a:ext cx="4114800" cy="3311131"/>
          </a:xfrm>
        </p:spPr>
        <p:txBody>
          <a:bodyPr>
            <a:normAutofit/>
          </a:bodyPr>
          <a:lstStyle>
            <a:lvl1pPr marL="227013" indent="-227013">
              <a:defRPr sz="1800"/>
            </a:lvl1pPr>
            <a:lvl2pPr marL="460375" indent="-233363">
              <a:defRPr sz="1600"/>
            </a:lvl2pPr>
            <a:lvl3pPr marL="687388" indent="-227013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8383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 Text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38756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6005244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339099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00452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57200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339099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200452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5"/>
          </p:nvPr>
        </p:nvSpPr>
        <p:spPr>
          <a:xfrm>
            <a:off x="366712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Content Placeholder 18"/>
          <p:cNvSpPr>
            <a:spLocks noGrp="1"/>
          </p:cNvSpPr>
          <p:nvPr>
            <p:ph sz="quarter" idx="26"/>
          </p:nvPr>
        </p:nvSpPr>
        <p:spPr>
          <a:xfrm>
            <a:off x="3236976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1" name="Content Placeholder 18"/>
          <p:cNvSpPr>
            <a:spLocks noGrp="1"/>
          </p:cNvSpPr>
          <p:nvPr>
            <p:ph sz="quarter" idx="27"/>
          </p:nvPr>
        </p:nvSpPr>
        <p:spPr>
          <a:xfrm>
            <a:off x="6107240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2618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77540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5966460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29184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12648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9"/>
          </p:nvPr>
        </p:nvSpPr>
        <p:spPr>
          <a:xfrm>
            <a:off x="366713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27"/>
          </p:nvPr>
        </p:nvSpPr>
        <p:spPr>
          <a:xfrm>
            <a:off x="3200400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28"/>
          </p:nvPr>
        </p:nvSpPr>
        <p:spPr>
          <a:xfrm>
            <a:off x="6034088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1883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-Row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1491691" y="1408613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216284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300371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57200" y="3844577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318151" y="1033320"/>
            <a:ext cx="0" cy="35871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5130316" y="1033320"/>
            <a:ext cx="0" cy="35871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132197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/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5302568" y="1408613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5" name="Text Placeholder 11"/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5394960" y="1041979"/>
            <a:ext cx="329184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6" name="Text Placeholder 7"/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491691" y="2249480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7" name="Text Placeholder 7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5302568" y="2249480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8" name="Text Placeholder 7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491691" y="3090347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9" name="Text Placeholder 7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5302568" y="3090347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0" name="Text Placeholder 7"/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1491691" y="3931212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1" name="Text Placeholder 7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5302568" y="3931212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2" name="Text Placeholder 11"/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1583131" y="1041979"/>
            <a:ext cx="329184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23" name="Text Placeholder 54"/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459450" y="1385469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Text Placeholder 54"/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459450" y="2221912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Text Placeholder 54"/>
          <p:cNvSpPr>
            <a:spLocks noGrp="1"/>
          </p:cNvSpPr>
          <p:nvPr userDrawn="1">
            <p:ph type="body" sz="quarter" idx="33" hasCustomPrompt="1"/>
          </p:nvPr>
        </p:nvSpPr>
        <p:spPr>
          <a:xfrm>
            <a:off x="459450" y="3058355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Text Placeholder 54"/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459450" y="3894798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6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59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6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877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rgbClr val="999B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9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66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5" descr="W"/>
          <p:cNvPicPr>
            <a:picLocks noChangeAspect="1" noChangeArrowheads="1"/>
          </p:cNvPicPr>
          <p:nvPr userDrawn="1"/>
        </p:nvPicPr>
        <p:blipFill>
          <a:blip r:embed="rId2" cstate="print">
            <a:lum bright="100000" contrast="100000"/>
          </a:blip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972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image divide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4800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4572000" y="1028700"/>
            <a:ext cx="4114800" cy="2699147"/>
          </a:xfrm>
          <a:solidFill>
            <a:srgbClr val="000000">
              <a:alpha val="40000"/>
            </a:srgb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1588" indent="0">
              <a:buNone/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8496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38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of Contents or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1028700"/>
            <a:ext cx="914400" cy="2133933"/>
          </a:xfrm>
          <a:prstGeom prst="rect">
            <a:avLst/>
          </a:prstGeom>
          <a:solidFill>
            <a:srgbClr val="CE114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>
          <a:xfrm>
            <a:off x="1029848" y="1060848"/>
            <a:ext cx="7747440" cy="35683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963998" y="1028701"/>
            <a:ext cx="5938793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1124915" y="1028701"/>
            <a:ext cx="1400175" cy="34289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398153" y="4881582"/>
            <a:ext cx="18902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kern="1200" dirty="0" smtClean="0">
                <a:solidFill>
                  <a:schemeClr val="accent6"/>
                </a:solidFill>
                <a:latin typeface="+mj-lt"/>
                <a:ea typeface="+mn-ea"/>
                <a:cs typeface="+mn-cs"/>
              </a:rPr>
              <a:t>© 2015 Weatherford. All rights reserved.</a:t>
            </a:r>
            <a:endParaRPr lang="en-US" sz="800" b="0" kern="1200" dirty="0">
              <a:solidFill>
                <a:schemeClr val="accent6"/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17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14" y="4777899"/>
            <a:ext cx="1830017" cy="3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00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Left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0" y="928197"/>
            <a:ext cx="6376988" cy="370095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319353" y="1028700"/>
            <a:ext cx="0" cy="3600450"/>
          </a:xfrm>
          <a:prstGeom prst="line">
            <a:avLst/>
          </a:prstGeom>
          <a:ln w="6350" cmpd="sng">
            <a:solidFill>
              <a:srgbClr val="4C4D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66713" y="949722"/>
            <a:ext cx="1862137" cy="36794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  <a:lvl2pPr marL="0" indent="0">
              <a:buNone/>
              <a:defRPr sz="1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1302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14" y="4777899"/>
            <a:ext cx="1830017" cy="3474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714" y="208706"/>
            <a:ext cx="7772400" cy="6172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714" y="919076"/>
            <a:ext cx="8410575" cy="3710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746480" y="4802506"/>
            <a:ext cx="6400800" cy="3429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80796" y="4802506"/>
            <a:ext cx="1371600" cy="34290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pic>
        <p:nvPicPr>
          <p:cNvPr id="10" name="Picture 15" descr="W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6398153" y="4881582"/>
            <a:ext cx="18902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kern="1200" dirty="0" smtClean="0">
                <a:solidFill>
                  <a:schemeClr val="accent6"/>
                </a:solidFill>
                <a:latin typeface="+mj-lt"/>
                <a:ea typeface="+mn-ea"/>
                <a:cs typeface="+mn-cs"/>
              </a:rPr>
              <a:t>© 2015 Weatherford. All rights reserved.</a:t>
            </a:r>
            <a:endParaRPr lang="en-US" sz="800" b="0" kern="1200" dirty="0">
              <a:solidFill>
                <a:schemeClr val="accent6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9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9" r:id="rId2"/>
    <p:sldLayoutId id="2147483676" r:id="rId3"/>
    <p:sldLayoutId id="2147483702" r:id="rId4"/>
    <p:sldLayoutId id="2147483703" r:id="rId5"/>
    <p:sldLayoutId id="2147483705" r:id="rId6"/>
    <p:sldLayoutId id="2147483683" r:id="rId7"/>
    <p:sldLayoutId id="2147483651" r:id="rId8"/>
    <p:sldLayoutId id="2147483704" r:id="rId9"/>
    <p:sldLayoutId id="2147483701" r:id="rId10"/>
    <p:sldLayoutId id="2147483659" r:id="rId11"/>
    <p:sldLayoutId id="2147483657" r:id="rId12"/>
    <p:sldLayoutId id="2147483660" r:id="rId13"/>
    <p:sldLayoutId id="2147483661" r:id="rId14"/>
    <p:sldLayoutId id="2147483654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000"/>
        </a:spcBef>
        <a:buClr>
          <a:schemeClr val="accent1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342900" algn="l" defTabSz="914400" rtl="0" eaLnBrk="1" latinLnBrk="0" hangingPunct="1">
        <a:spcBef>
          <a:spcPts val="800"/>
        </a:spcBef>
        <a:buClr>
          <a:schemeClr val="accent1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25525" indent="-341313" algn="l" defTabSz="914400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4775" indent="-349250" algn="l" defTabSz="914400" rtl="0" eaLnBrk="1" latinLnBrk="0" hangingPunct="1">
        <a:spcBef>
          <a:spcPts val="400"/>
        </a:spcBef>
        <a:buClr>
          <a:schemeClr val="accent1"/>
        </a:buClr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17675" indent="-342900" algn="l" defTabSz="914400" rtl="0" eaLnBrk="1" latinLnBrk="0" hangingPunct="1">
        <a:spcBef>
          <a:spcPts val="200"/>
        </a:spcBef>
        <a:buClr>
          <a:schemeClr val="accent1"/>
        </a:buClr>
        <a:buSzPct val="70000"/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ep-weatherford.com/events/2015_WESC/WESC_Survey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CygNet </a:t>
            </a:r>
            <a:r>
              <a:rPr lang="en-US" dirty="0"/>
              <a:t>Database Service </a:t>
            </a:r>
            <a:endParaRPr lang="en-US" dirty="0" smtClean="0"/>
          </a:p>
          <a:p>
            <a:r>
              <a:rPr lang="en-US" dirty="0"/>
              <a:t>	Diagnostics and Performance Tuning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Rick Stember and Dan Snyder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98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Distributing Cache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9540" y="919076"/>
            <a:ext cx="4837749" cy="37100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First, order by </a:t>
            </a:r>
            <a:br>
              <a:rPr lang="en-US" dirty="0" smtClean="0"/>
            </a:br>
            <a:r>
              <a:rPr lang="en-US" b="1" dirty="0" smtClean="0"/>
              <a:t>Database</a:t>
            </a:r>
            <a:r>
              <a:rPr lang="en-US" dirty="0" smtClean="0"/>
              <a:t> size + </a:t>
            </a:r>
            <a:r>
              <a:rPr lang="en-US" b="1" dirty="0" smtClean="0"/>
              <a:t>Index</a:t>
            </a:r>
            <a:r>
              <a:rPr lang="en-US" dirty="0" smtClean="0"/>
              <a:t> size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Service </a:t>
            </a:r>
            <a:r>
              <a:rPr lang="en-US" dirty="0" err="1" smtClean="0"/>
              <a:t>Diags</a:t>
            </a:r>
            <a:r>
              <a:rPr lang="en-US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952261"/>
              </p:ext>
            </p:extLst>
          </p:nvPr>
        </p:nvGraphicFramePr>
        <p:xfrm>
          <a:off x="257175" y="825926"/>
          <a:ext cx="350139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695"/>
                <a:gridCol w="1750695"/>
              </a:tblGrid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DB+Inx</a:t>
                      </a:r>
                      <a:r>
                        <a:rPr lang="en-US" dirty="0" smtClean="0"/>
                        <a:t> Size (GB)</a:t>
                      </a:r>
                      <a:endParaRPr lang="en-US" dirty="0"/>
                    </a:p>
                  </a:txBody>
                  <a:tcPr/>
                </a:tc>
              </a:tr>
              <a:tr h="360889">
                <a:tc>
                  <a:txBody>
                    <a:bodyPr/>
                    <a:lstStyle/>
                    <a:p>
                      <a:r>
                        <a:rPr lang="en-US" dirty="0" smtClean="0"/>
                        <a:t>VHS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ELS/ELSALM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AUD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DDS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PNT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BSS/APPS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FAC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.2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.01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8639" y="2440738"/>
            <a:ext cx="470535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04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Distributing Cache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0" y="919076"/>
            <a:ext cx="4845369" cy="37100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Second, determine “performance criticality”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Message rate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Screen dependencies (Grids, Trends)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Polling (DDS)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683349"/>
              </p:ext>
            </p:extLst>
          </p:nvPr>
        </p:nvGraphicFramePr>
        <p:xfrm>
          <a:off x="257175" y="825926"/>
          <a:ext cx="350139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695"/>
                <a:gridCol w="1750695"/>
              </a:tblGrid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Perf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Criticality</a:t>
                      </a:r>
                      <a:endParaRPr lang="en-US" dirty="0"/>
                    </a:p>
                  </a:txBody>
                  <a:tcPr/>
                </a:tc>
              </a:tr>
              <a:tr h="360889">
                <a:tc>
                  <a:txBody>
                    <a:bodyPr/>
                    <a:lstStyle/>
                    <a:p>
                      <a:r>
                        <a:rPr lang="en-US" dirty="0" smtClean="0"/>
                        <a:t>VHS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ELS/ELSALM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AUD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DDS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PNT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BSS/APPS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FAC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</a:t>
                      </a:r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86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Distributing Cache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7175" y="825926"/>
          <a:ext cx="875347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695"/>
                <a:gridCol w="1750695"/>
                <a:gridCol w="1750695"/>
                <a:gridCol w="1750695"/>
                <a:gridCol w="1750695"/>
              </a:tblGrid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DB+Inx</a:t>
                      </a:r>
                      <a:r>
                        <a:rPr lang="en-US" dirty="0" smtClean="0"/>
                        <a:t> Size (GB)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 Cache (GB)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 Cache (GB)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Perf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Criticality</a:t>
                      </a:r>
                      <a:endParaRPr lang="en-US" dirty="0"/>
                    </a:p>
                  </a:txBody>
                  <a:tcPr/>
                </a:tc>
              </a:tr>
              <a:tr h="360889">
                <a:tc>
                  <a:txBody>
                    <a:bodyPr/>
                    <a:lstStyle/>
                    <a:p>
                      <a:r>
                        <a:rPr lang="en-US" dirty="0" smtClean="0"/>
                        <a:t>VHS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ELS/ELSALM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AUD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DDS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PNT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BSS/APPS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FAC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</a:t>
                      </a:r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06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Increase Your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 file keywords:</a:t>
            </a:r>
          </a:p>
          <a:p>
            <a:pPr lvl="1"/>
            <a:r>
              <a:rPr lang="en-US" dirty="0"/>
              <a:t>DBS_DISK_CACHE_IN_MEGS </a:t>
            </a:r>
          </a:p>
          <a:p>
            <a:pPr lvl="1"/>
            <a:r>
              <a:rPr lang="en-US" dirty="0"/>
              <a:t>DBS_MIN_DISK_CACHE_IN_MEGS</a:t>
            </a:r>
          </a:p>
        </p:txBody>
      </p:sp>
    </p:spTree>
    <p:extLst>
      <p:ext uri="{BB962C8B-B14F-4D97-AF65-F5344CB8AC3E}">
        <p14:creationId xmlns:p14="http://schemas.microsoft.com/office/powerpoint/2010/main" val="323220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Cache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 items</a:t>
            </a:r>
          </a:p>
          <a:p>
            <a:pPr lvl="1"/>
            <a:r>
              <a:rPr lang="en-US" dirty="0" smtClean="0"/>
              <a:t>DBS_FILE_CACHE_ACTIVE, MAX, MIN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827" y="1965960"/>
            <a:ext cx="713422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2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8446" y="2067486"/>
            <a:ext cx="4174761" cy="617220"/>
          </a:xfrm>
        </p:spPr>
        <p:txBody>
          <a:bodyPr/>
          <a:lstStyle/>
          <a:p>
            <a:r>
              <a:rPr lang="en-US" dirty="0" smtClean="0"/>
              <a:t>Demo: Point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9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Diagnostics / Tuning: Point Report v1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Select * from </a:t>
            </a:r>
            <a:r>
              <a:rPr lang="en-US" dirty="0" err="1" smtClean="0"/>
              <a:t>WESCAPI_PNT.pnt_header_record</a:t>
            </a:r>
            <a:endParaRPr lang="en-US" dirty="0" smtClean="0"/>
          </a:p>
          <a:p>
            <a:pPr lvl="0"/>
            <a:r>
              <a:rPr lang="en-US" dirty="0" smtClean="0"/>
              <a:t>Full table scan</a:t>
            </a:r>
          </a:p>
          <a:p>
            <a:pPr lvl="0"/>
            <a:r>
              <a:rPr lang="en-US" dirty="0" smtClean="0"/>
              <a:t>GET_TABLE_ROW</a:t>
            </a:r>
          </a:p>
          <a:p>
            <a:pPr lvl="0"/>
            <a:r>
              <a:rPr lang="en-US" dirty="0" smtClean="0"/>
              <a:t>~50 points per message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6613" y="3103355"/>
            <a:ext cx="4577387" cy="1525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9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Diagnostics / Tuning: </a:t>
            </a:r>
            <a:r>
              <a:rPr lang="en-US" dirty="0" smtClean="0"/>
              <a:t>Point Report v2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Select </a:t>
            </a:r>
            <a:r>
              <a:rPr lang="en-US" dirty="0" smtClean="0"/>
              <a:t>just the columns that you need</a:t>
            </a:r>
          </a:p>
          <a:p>
            <a:pPr lvl="0"/>
            <a:r>
              <a:rPr lang="en-US" dirty="0" smtClean="0"/>
              <a:t>Still a full table scan…</a:t>
            </a:r>
          </a:p>
          <a:p>
            <a:r>
              <a:rPr lang="en-US" dirty="0" smtClean="0"/>
              <a:t>DBS_GET_VIEW</a:t>
            </a:r>
          </a:p>
          <a:p>
            <a:pPr lvl="0"/>
            <a:r>
              <a:rPr lang="en-US" dirty="0" smtClean="0"/>
              <a:t>~500 points per message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9730" y="3051447"/>
            <a:ext cx="4858921" cy="167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14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Diagnostics / Tuning:</a:t>
            </a:r>
            <a:r>
              <a:rPr lang="en-US" dirty="0" smtClean="0"/>
              <a:t> Point Report v3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Qualify the points (where clause)</a:t>
            </a:r>
          </a:p>
          <a:p>
            <a:pPr lvl="0"/>
            <a:r>
              <a:rPr lang="en-US" dirty="0" smtClean="0"/>
              <a:t>No longer a full table scan!</a:t>
            </a:r>
          </a:p>
          <a:p>
            <a:pPr lvl="0"/>
            <a:r>
              <a:rPr lang="en-US" dirty="0" smtClean="0"/>
              <a:t>DBS_GET_VIEW_BY_INDEX_LIST</a:t>
            </a:r>
            <a:endParaRPr lang="en-US" dirty="0"/>
          </a:p>
          <a:p>
            <a:pPr lvl="0"/>
            <a:r>
              <a:rPr lang="en-US" dirty="0" smtClean="0"/>
              <a:t>~300 points per message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7770" y="2743199"/>
            <a:ext cx="4706230" cy="206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56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Diagnostics / Tuning:</a:t>
            </a:r>
            <a:r>
              <a:rPr lang="en-US" dirty="0" smtClean="0"/>
              <a:t> Point Report v4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Add custom index to the PNT (</a:t>
            </a:r>
            <a:r>
              <a:rPr lang="en-US" dirty="0" err="1" smtClean="0"/>
              <a:t>PntAppl.ddl</a:t>
            </a:r>
            <a:r>
              <a:rPr lang="en-US" dirty="0" smtClean="0"/>
              <a:t>)</a:t>
            </a:r>
          </a:p>
          <a:p>
            <a:r>
              <a:rPr lang="en-US" dirty="0" smtClean="0"/>
              <a:t>DBS_GET_VIEW_BY_INDEX_LIST</a:t>
            </a:r>
          </a:p>
          <a:p>
            <a:pPr lvl="0"/>
            <a:r>
              <a:rPr lang="en-US" dirty="0" smtClean="0"/>
              <a:t>PNT </a:t>
            </a:r>
            <a:r>
              <a:rPr lang="en-US" i="1" dirty="0" smtClean="0"/>
              <a:t>only </a:t>
            </a:r>
            <a:r>
              <a:rPr lang="en-US" dirty="0" smtClean="0"/>
              <a:t>needs to scan the </a:t>
            </a:r>
            <a:r>
              <a:rPr lang="en-US" b="1" dirty="0" smtClean="0"/>
              <a:t>index</a:t>
            </a:r>
          </a:p>
          <a:p>
            <a:pPr lvl="0"/>
            <a:endParaRPr lang="en-US" b="1" dirty="0" smtClean="0"/>
          </a:p>
          <a:p>
            <a:pPr lvl="0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4918" y="2553246"/>
            <a:ext cx="5209082" cy="21690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693" y="2713576"/>
            <a:ext cx="3705225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83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session we’re going to talk about:</a:t>
            </a:r>
          </a:p>
          <a:p>
            <a:pPr lvl="1"/>
            <a:r>
              <a:rPr lang="en-US" dirty="0" smtClean="0"/>
              <a:t>CygNet Database Services (DBS)</a:t>
            </a:r>
          </a:p>
          <a:p>
            <a:pPr lvl="1"/>
            <a:r>
              <a:rPr lang="en-US" dirty="0" smtClean="0"/>
              <a:t>Common functionality</a:t>
            </a:r>
          </a:p>
          <a:p>
            <a:pPr lvl="1"/>
            <a:r>
              <a:rPr lang="en-US" dirty="0" smtClean="0"/>
              <a:t>DBS Server-side caching</a:t>
            </a:r>
          </a:p>
          <a:p>
            <a:pPr lvl="1"/>
            <a:r>
              <a:rPr lang="en-US" dirty="0" smtClean="0"/>
              <a:t>Client-side diagnostics/tuning</a:t>
            </a:r>
          </a:p>
          <a:p>
            <a:pPr lvl="1"/>
            <a:r>
              <a:rPr lang="en-US" dirty="0" smtClean="0"/>
              <a:t>Indexes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4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Indexes </a:t>
            </a:r>
            <a:r>
              <a:rPr lang="en-US" sz="2400" dirty="0">
                <a:solidFill>
                  <a:srgbClr val="CE1141"/>
                </a:solidFill>
              </a:rPr>
              <a:t>(Continued…)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would you want a custom index?</a:t>
            </a:r>
          </a:p>
          <a:p>
            <a:pPr lvl="1"/>
            <a:r>
              <a:rPr lang="en-US" dirty="0" smtClean="0"/>
              <a:t>Performance!</a:t>
            </a:r>
          </a:p>
          <a:p>
            <a:r>
              <a:rPr lang="en-US" dirty="0" smtClean="0"/>
              <a:t>Why not add indexes for EVERYTHING?</a:t>
            </a:r>
          </a:p>
          <a:p>
            <a:pPr lvl="1"/>
            <a:r>
              <a:rPr lang="en-US" dirty="0" smtClean="0"/>
              <a:t>Index database size</a:t>
            </a:r>
          </a:p>
          <a:p>
            <a:pPr lvl="1"/>
            <a:r>
              <a:rPr lang="en-US" dirty="0" smtClean="0"/>
              <a:t>Writes become less efficient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227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Indexes </a:t>
            </a:r>
            <a:r>
              <a:rPr lang="en-US" sz="2400" dirty="0" smtClean="0"/>
              <a:t>(Continued…)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configure them?</a:t>
            </a:r>
          </a:p>
          <a:p>
            <a:pPr marL="798513" lvl="1" indent="-457200">
              <a:buFont typeface="+mj-lt"/>
              <a:buAutoNum type="arabicPeriod"/>
            </a:pPr>
            <a:r>
              <a:rPr lang="en-US" dirty="0" smtClean="0"/>
              <a:t>Modify </a:t>
            </a:r>
            <a:r>
              <a:rPr lang="en-US" dirty="0" err="1" smtClean="0"/>
              <a:t>Appl.ddl</a:t>
            </a:r>
            <a:endParaRPr lang="en-US" dirty="0" smtClean="0"/>
          </a:p>
          <a:p>
            <a:pPr marL="798513" lvl="1" indent="-457200">
              <a:buFont typeface="+mj-lt"/>
              <a:buAutoNum type="arabicPeriod"/>
            </a:pPr>
            <a:r>
              <a:rPr lang="en-US" dirty="0" smtClean="0"/>
              <a:t>Stop service</a:t>
            </a:r>
          </a:p>
          <a:p>
            <a:pPr marL="798513" lvl="1" indent="-45720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ReindexESE</a:t>
            </a:r>
            <a:endParaRPr lang="en-US" dirty="0" smtClean="0"/>
          </a:p>
          <a:p>
            <a:pPr marL="798513" lvl="1" indent="-457200">
              <a:buFont typeface="+mj-lt"/>
              <a:buAutoNum type="arabicPeriod"/>
            </a:pPr>
            <a:r>
              <a:rPr lang="en-US" dirty="0" smtClean="0"/>
              <a:t>Start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3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714" y="208706"/>
            <a:ext cx="7772400" cy="965266"/>
          </a:xfrm>
        </p:spPr>
        <p:txBody>
          <a:bodyPr/>
          <a:lstStyle/>
          <a:p>
            <a:r>
              <a:rPr lang="en-US" dirty="0" smtClean="0"/>
              <a:t>Don’t excessively update your DBS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715" y="989352"/>
            <a:ext cx="8393828" cy="3639800"/>
          </a:xfrm>
        </p:spPr>
        <p:txBody>
          <a:bodyPr/>
          <a:lstStyle/>
          <a:p>
            <a:r>
              <a:rPr lang="en-US" dirty="0" smtClean="0"/>
              <a:t>FAC and PNT records should </a:t>
            </a:r>
            <a:r>
              <a:rPr lang="en-US" b="1" i="1" dirty="0" smtClean="0"/>
              <a:t>not</a:t>
            </a:r>
            <a:r>
              <a:rPr lang="en-US" dirty="0" smtClean="0"/>
              <a:t> be updated frequently</a:t>
            </a:r>
          </a:p>
          <a:p>
            <a:r>
              <a:rPr lang="en-US" dirty="0" smtClean="0"/>
              <a:t>Client-side cache effectiveness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9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DBS Common </a:t>
            </a:r>
            <a:r>
              <a:rPr lang="en-US" dirty="0"/>
              <a:t>functionality</a:t>
            </a:r>
          </a:p>
          <a:p>
            <a:r>
              <a:rPr lang="en-US" dirty="0"/>
              <a:t>DBS Server-side caching</a:t>
            </a:r>
          </a:p>
          <a:p>
            <a:r>
              <a:rPr lang="en-US" dirty="0"/>
              <a:t>Client-side diagnostics/tuning</a:t>
            </a:r>
          </a:p>
          <a:p>
            <a:r>
              <a:rPr lang="en-US" dirty="0"/>
              <a:t>Indexes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544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05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For more information visit:</a:t>
            </a:r>
          </a:p>
          <a:p>
            <a:pPr marL="0" indent="0" algn="ctr">
              <a:buNone/>
            </a:pPr>
            <a:r>
              <a:rPr lang="en-US" sz="3200" dirty="0" smtClean="0"/>
              <a:t>www.</a:t>
            </a:r>
            <a:r>
              <a:rPr lang="en-US" sz="4800" b="1" dirty="0" smtClean="0"/>
              <a:t>cygnetblog</a:t>
            </a:r>
            <a:r>
              <a:rPr lang="en-US" sz="3200" dirty="0" smtClean="0"/>
              <a:t>.com</a:t>
            </a:r>
            <a:endParaRPr lang="en-US" sz="3200" dirty="0"/>
          </a:p>
        </p:txBody>
      </p:sp>
      <p:pic>
        <p:nvPicPr>
          <p:cNvPr id="2050" name="Picture 2" descr="C:\Users\walter.goodwater\Documents\My Received Files\CygNetBLOGLogo_work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001" y="3113089"/>
            <a:ext cx="2857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40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Survey and Prizes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Online survey</a:t>
            </a:r>
          </a:p>
          <a:p>
            <a:pPr lvl="1"/>
            <a:r>
              <a:rPr lang="en-US" dirty="0"/>
              <a:t>QR </a:t>
            </a:r>
            <a:r>
              <a:rPr lang="en-US" dirty="0" smtClean="0"/>
              <a:t>code or go to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ep-weatherford.com/events/2015_WESC/WESC_Survey.html</a:t>
            </a:r>
            <a:endParaRPr lang="en-US" dirty="0"/>
          </a:p>
          <a:p>
            <a:pPr lvl="1"/>
            <a:r>
              <a:rPr lang="en-US" dirty="0" smtClean="0"/>
              <a:t>2 laptops in registration area</a:t>
            </a:r>
          </a:p>
          <a:p>
            <a:r>
              <a:rPr lang="en-US" dirty="0" smtClean="0"/>
              <a:t>Hardcopies</a:t>
            </a:r>
            <a:endParaRPr lang="en-US" dirty="0"/>
          </a:p>
          <a:p>
            <a:pPr lvl="1"/>
            <a:r>
              <a:rPr lang="en-US" dirty="0"/>
              <a:t>Registration </a:t>
            </a:r>
            <a:r>
              <a:rPr lang="en-US" dirty="0" smtClean="0"/>
              <a:t>desk</a:t>
            </a:r>
          </a:p>
          <a:p>
            <a:pPr marL="0" lvl="1" indent="0" algn="ctr">
              <a:spcBef>
                <a:spcPts val="1000"/>
              </a:spcBef>
              <a:buSzPct val="70000"/>
              <a:buNone/>
            </a:pPr>
            <a:r>
              <a:rPr lang="en-US" sz="2900" dirty="0" smtClean="0"/>
              <a:t/>
            </a:r>
            <a:br>
              <a:rPr lang="en-US" sz="2900" dirty="0" smtClean="0"/>
            </a:br>
            <a:r>
              <a:rPr lang="en-US" sz="2900" dirty="0" smtClean="0"/>
              <a:t>Please </a:t>
            </a:r>
            <a:r>
              <a:rPr lang="en-US" sz="2900" dirty="0"/>
              <a:t>stop by the registration desk to get your ticket for the drawing </a:t>
            </a:r>
            <a:br>
              <a:rPr lang="en-US" sz="2900" dirty="0"/>
            </a:br>
            <a:r>
              <a:rPr lang="en-US" sz="2900" dirty="0" smtClean="0"/>
              <a:t>once </a:t>
            </a:r>
            <a:r>
              <a:rPr lang="en-US" sz="2900" dirty="0"/>
              <a:t>you have completed the </a:t>
            </a:r>
            <a:r>
              <a:rPr lang="en-US" sz="2900" dirty="0" smtClean="0"/>
              <a:t>survey</a:t>
            </a:r>
          </a:p>
          <a:p>
            <a:pPr marL="0" lvl="1" indent="0" algn="ctr">
              <a:spcBef>
                <a:spcPts val="1000"/>
              </a:spcBef>
              <a:buSzPct val="70000"/>
              <a:buNone/>
            </a:pPr>
            <a:endParaRPr lang="en-US" sz="2900" dirty="0"/>
          </a:p>
          <a:p>
            <a:pPr marL="0" indent="0" algn="ctr">
              <a:buNone/>
            </a:pPr>
            <a:r>
              <a:rPr lang="en-US" sz="2900" dirty="0" smtClean="0"/>
              <a:t>Survey </a:t>
            </a:r>
            <a:r>
              <a:rPr lang="en-US" sz="2900" dirty="0"/>
              <a:t>prizes will be drawn at the </a:t>
            </a:r>
            <a:r>
              <a:rPr lang="en-US" sz="2900" dirty="0" smtClean="0"/>
              <a:t>end </a:t>
            </a:r>
            <a:r>
              <a:rPr lang="en-US" sz="2900" dirty="0"/>
              <a:t>of Wednesday in the Session Close</a:t>
            </a:r>
            <a:r>
              <a:rPr lang="en-US" sz="2900" dirty="0" smtClean="0"/>
              <a:t>!</a:t>
            </a:r>
          </a:p>
          <a:p>
            <a:pPr marL="0" indent="0" algn="ctr">
              <a:buNone/>
            </a:pPr>
            <a:endParaRPr lang="en-US" sz="2900" dirty="0"/>
          </a:p>
          <a:p>
            <a:pPr marL="0" indent="0" algn="ctr">
              <a:buNone/>
            </a:pPr>
            <a:r>
              <a:rPr lang="en-US" sz="2900" dirty="0"/>
              <a:t>You must be present to </a:t>
            </a:r>
            <a:r>
              <a:rPr lang="en-US" sz="2900" dirty="0" smtClean="0"/>
              <a:t>win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12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DBS 101 – What’s a DBS?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Built on Microsoft </a:t>
            </a:r>
            <a:r>
              <a:rPr lang="en-US" dirty="0"/>
              <a:t>Extensible Storage Engine </a:t>
            </a:r>
            <a:r>
              <a:rPr lang="en-US" dirty="0" smtClean="0"/>
              <a:t>(ESE)</a:t>
            </a:r>
          </a:p>
          <a:p>
            <a:pPr lvl="1"/>
            <a:r>
              <a:rPr lang="en-US" dirty="0"/>
              <a:t>ESE is used with Microsoft Exchange and can support databases up to 16 </a:t>
            </a:r>
            <a:r>
              <a:rPr lang="en-US" dirty="0" smtClean="0"/>
              <a:t>TB</a:t>
            </a:r>
          </a:p>
          <a:p>
            <a:r>
              <a:rPr lang="en-US" dirty="0" smtClean="0"/>
              <a:t>Database Services: </a:t>
            </a:r>
          </a:p>
          <a:p>
            <a:pPr lvl="1"/>
            <a:r>
              <a:rPr lang="en-US" dirty="0" smtClean="0"/>
              <a:t>ACS, BSS, AUD, DDS, ELS, FAC, GNS, GRP, NOTE, PNT, TRS</a:t>
            </a:r>
          </a:p>
          <a:p>
            <a:r>
              <a:rPr lang="en-US" dirty="0" smtClean="0"/>
              <a:t>VHS: not a DBS, but built on ESE</a:t>
            </a:r>
          </a:p>
        </p:txBody>
      </p:sp>
    </p:spTree>
    <p:extLst>
      <p:ext uri="{BB962C8B-B14F-4D97-AF65-F5344CB8AC3E}">
        <p14:creationId xmlns:p14="http://schemas.microsoft.com/office/powerpoint/2010/main" val="249316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DBS Common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ESE goodness</a:t>
            </a:r>
          </a:p>
          <a:p>
            <a:pPr lvl="1"/>
            <a:r>
              <a:rPr lang="en-US" dirty="0" smtClean="0"/>
              <a:t>Caching, logging, utilities, ACID reliability</a:t>
            </a:r>
          </a:p>
          <a:p>
            <a:r>
              <a:rPr lang="en-US" dirty="0" smtClean="0"/>
              <a:t>DDL (Database Definition Language)</a:t>
            </a:r>
          </a:p>
          <a:p>
            <a:pPr lvl="1"/>
            <a:r>
              <a:rPr lang="en-US" dirty="0" smtClean="0"/>
              <a:t>Defines records, fields, indexes</a:t>
            </a:r>
          </a:p>
          <a:p>
            <a:r>
              <a:rPr lang="en-US" dirty="0" smtClean="0"/>
              <a:t>Common messages, info items, utilities</a:t>
            </a:r>
          </a:p>
          <a:p>
            <a:r>
              <a:rPr lang="en-US" dirty="0" smtClean="0"/>
              <a:t>“DBS-based” service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32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ESE 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This is the number 1 takeaway of this talk!</a:t>
            </a:r>
          </a:p>
          <a:p>
            <a:r>
              <a:rPr lang="en-US" dirty="0" smtClean="0"/>
              <a:t>What is a cache?</a:t>
            </a:r>
          </a:p>
          <a:p>
            <a:pPr lvl="1"/>
            <a:r>
              <a:rPr lang="en-US" dirty="0" smtClean="0"/>
              <a:t>Main idea:</a:t>
            </a:r>
          </a:p>
          <a:p>
            <a:pPr lvl="2"/>
            <a:r>
              <a:rPr lang="en-US" dirty="0"/>
              <a:t>Physical memory access &gt; Disk I/O</a:t>
            </a:r>
          </a:p>
          <a:p>
            <a:pPr lvl="2"/>
            <a:r>
              <a:rPr lang="en-US" dirty="0"/>
              <a:t>When fetching data from the disk, why not read extra data (“page”) so that the next read is more efficient?</a:t>
            </a:r>
          </a:p>
          <a:p>
            <a:pPr lvl="1"/>
            <a:r>
              <a:rPr lang="en-US" dirty="0"/>
              <a:t>The ESE cache will store recently used pages in memory in anticipation of future access </a:t>
            </a:r>
          </a:p>
          <a:p>
            <a:pPr lvl="1"/>
            <a:r>
              <a:rPr lang="en-US" dirty="0"/>
              <a:t>Caching especially helps with sequential access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24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 </a:t>
            </a:r>
            <a:r>
              <a:rPr lang="en-US" sz="2400" dirty="0">
                <a:solidFill>
                  <a:srgbClr val="CE1141"/>
                </a:solidFill>
              </a:rPr>
              <a:t>(Continued…)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64-bit services &gt; 4GB per process</a:t>
            </a:r>
          </a:p>
          <a:p>
            <a:r>
              <a:rPr lang="en-US" dirty="0" err="1" smtClean="0"/>
              <a:t>Strawpoll</a:t>
            </a:r>
            <a:endParaRPr lang="en-US" dirty="0" smtClean="0"/>
          </a:p>
          <a:p>
            <a:pPr lvl="1"/>
            <a:r>
              <a:rPr lang="en-US" dirty="0" smtClean="0"/>
              <a:t>Production CygNet host w/ least physical memory</a:t>
            </a:r>
          </a:p>
          <a:p>
            <a:pPr lvl="1"/>
            <a:r>
              <a:rPr lang="en-US" dirty="0" smtClean="0"/>
              <a:t>Production CygNet host w/ most physical memory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88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do you determine the minimum and maximum sizes?</a:t>
            </a:r>
          </a:p>
          <a:p>
            <a:pPr lvl="1"/>
            <a:r>
              <a:rPr lang="en-US" dirty="0"/>
              <a:t>Art, not a science</a:t>
            </a:r>
          </a:p>
          <a:p>
            <a:pPr lvl="1"/>
            <a:r>
              <a:rPr lang="en-US" dirty="0"/>
              <a:t>Requires physical memory</a:t>
            </a:r>
          </a:p>
          <a:p>
            <a:pPr lvl="1"/>
            <a:r>
              <a:rPr lang="en-US" dirty="0"/>
              <a:t>Bigger is usually </a:t>
            </a:r>
            <a:r>
              <a:rPr lang="en-US" dirty="0" smtClean="0"/>
              <a:t>better</a:t>
            </a:r>
          </a:p>
          <a:p>
            <a:pPr lvl="1"/>
            <a:r>
              <a:rPr lang="en-US" dirty="0" smtClean="0"/>
              <a:t>Direct correlation between DB size and cache requirements </a:t>
            </a:r>
            <a:endParaRPr lang="en-US" dirty="0"/>
          </a:p>
          <a:p>
            <a:r>
              <a:rPr lang="en-US" dirty="0" smtClean="0"/>
              <a:t>All services are not of equal importance</a:t>
            </a:r>
          </a:p>
          <a:p>
            <a:pPr lvl="1"/>
            <a:r>
              <a:rPr lang="en-US" dirty="0" smtClean="0"/>
              <a:t>Cache settings are configured per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5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Increase your Cache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would you want to increase your cache usage?</a:t>
            </a:r>
          </a:p>
          <a:p>
            <a:pPr lvl="1"/>
            <a:r>
              <a:rPr lang="en-US" dirty="0" smtClean="0"/>
              <a:t>When your database size has increased</a:t>
            </a:r>
          </a:p>
          <a:p>
            <a:pPr lvl="1"/>
            <a:r>
              <a:rPr lang="en-US" dirty="0" smtClean="0"/>
              <a:t>When you need faster read/write rates</a:t>
            </a:r>
          </a:p>
          <a:p>
            <a:pPr lvl="2"/>
            <a:r>
              <a:rPr lang="en-US" dirty="0" smtClean="0"/>
              <a:t>Symptoms: </a:t>
            </a:r>
            <a:r>
              <a:rPr lang="en-US" dirty="0" err="1" smtClean="0"/>
              <a:t>Nav</a:t>
            </a:r>
            <a:r>
              <a:rPr lang="en-US" dirty="0" smtClean="0"/>
              <a:t> Bar is taking too long to load, etc.</a:t>
            </a:r>
          </a:p>
          <a:p>
            <a:r>
              <a:rPr lang="en-US" dirty="0" smtClean="0"/>
              <a:t>Don’t blindly increase cache sizes on all services!</a:t>
            </a:r>
          </a:p>
          <a:p>
            <a:pPr lvl="1"/>
            <a:r>
              <a:rPr lang="en-US" dirty="0" smtClean="0"/>
              <a:t>Competition</a:t>
            </a:r>
          </a:p>
          <a:p>
            <a:pPr lvl="1"/>
            <a:r>
              <a:rPr lang="en-US" dirty="0" smtClean="0"/>
              <a:t>Prioritize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45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Distributing Cache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5" y="825926"/>
            <a:ext cx="6577014" cy="38032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i="1" dirty="0" smtClean="0"/>
              <a:t>How should we distribute 20 GB of physical memory between these services?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Evenly = 2 GB per service (WRONG)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341313" lvl="1" indent="0">
              <a:buNone/>
            </a:pPr>
            <a:endParaRPr lang="en-US" dirty="0" smtClean="0"/>
          </a:p>
          <a:p>
            <a:pPr marL="341313" lvl="1" indent="0">
              <a:buNone/>
            </a:pPr>
            <a:r>
              <a:rPr lang="en-US" dirty="0" smtClean="0"/>
              <a:t>Note: 20 GB is not much. This is just an example.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114778"/>
              </p:ext>
            </p:extLst>
          </p:nvPr>
        </p:nvGraphicFramePr>
        <p:xfrm>
          <a:off x="366714" y="906802"/>
          <a:ext cx="175069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695"/>
              </a:tblGrid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Service</a:t>
                      </a:r>
                    </a:p>
                  </a:txBody>
                  <a:tcPr/>
                </a:tc>
              </a:tr>
              <a:tr h="3608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ACS</a:t>
                      </a:r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AUD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BSS/APPS</a:t>
                      </a:r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DDS</a:t>
                      </a:r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ELS/ELSALM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r>
                        <a:rPr lang="en-US" dirty="0" smtClean="0"/>
                        <a:t>FAC</a:t>
                      </a:r>
                      <a:endParaRPr lang="en-US" dirty="0"/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GRP</a:t>
                      </a:r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PNT</a:t>
                      </a:r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TRS</a:t>
                      </a:r>
                    </a:p>
                  </a:txBody>
                  <a:tcPr/>
                </a:tc>
              </a:tr>
              <a:tr h="352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VHS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58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FT PPT Template">
  <a:themeElements>
    <a:clrScheme name="Weatherford PPT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E1141"/>
      </a:accent1>
      <a:accent2>
        <a:srgbClr val="F39500"/>
      </a:accent2>
      <a:accent3>
        <a:srgbClr val="FFC52F"/>
      </a:accent3>
      <a:accent4>
        <a:srgbClr val="3F3F3F"/>
      </a:accent4>
      <a:accent5>
        <a:srgbClr val="717477"/>
      </a:accent5>
      <a:accent6>
        <a:srgbClr val="999B9E"/>
      </a:accent6>
      <a:hlink>
        <a:srgbClr val="007B87"/>
      </a:hlink>
      <a:folHlink>
        <a:srgbClr val="007B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20421</TotalTime>
  <Words>947</Words>
  <Application>Microsoft Office PowerPoint</Application>
  <PresentationFormat>On-screen Show (16:9)</PresentationFormat>
  <Paragraphs>266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WFT PPT Template</vt:lpstr>
      <vt:lpstr>PowerPoint Presentation</vt:lpstr>
      <vt:lpstr>Agenda</vt:lpstr>
      <vt:lpstr>DBS 101 – What’s a DBS?</vt:lpstr>
      <vt:lpstr>DBS Common Functionality</vt:lpstr>
      <vt:lpstr>ESE Caching</vt:lpstr>
      <vt:lpstr>Caching (Continued…)</vt:lpstr>
      <vt:lpstr>Cache Tuning</vt:lpstr>
      <vt:lpstr>When to Increase your Cache</vt:lpstr>
      <vt:lpstr>Distributing Cache Example</vt:lpstr>
      <vt:lpstr>Distributing Cache Example</vt:lpstr>
      <vt:lpstr>Distributing Cache Example</vt:lpstr>
      <vt:lpstr>Distributing Cache Example</vt:lpstr>
      <vt:lpstr>How to Increase Your Cache</vt:lpstr>
      <vt:lpstr>Monitoring Cache Usage</vt:lpstr>
      <vt:lpstr>Demo: Point Report</vt:lpstr>
      <vt:lpstr>Diagnostics / Tuning: Point Report v1</vt:lpstr>
      <vt:lpstr>Diagnostics / Tuning: Point Report v2</vt:lpstr>
      <vt:lpstr>Diagnostics / Tuning: Point Report v3</vt:lpstr>
      <vt:lpstr>Diagnostics / Tuning: Point Report v4</vt:lpstr>
      <vt:lpstr>Custom Indexes (Continued…)</vt:lpstr>
      <vt:lpstr>Custom Indexes (Continued…)</vt:lpstr>
      <vt:lpstr>Don’t excessively update your DBS data</vt:lpstr>
      <vt:lpstr>Recap</vt:lpstr>
      <vt:lpstr>Questions?</vt:lpstr>
      <vt:lpstr>PowerPoint Presentation</vt:lpstr>
      <vt:lpstr>Event Survey and Prizes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Carr, Jay R</dc:creator>
  <cp:lastModifiedBy>Dan Snyder</cp:lastModifiedBy>
  <cp:revision>335</cp:revision>
  <dcterms:created xsi:type="dcterms:W3CDTF">2014-02-06T19:07:35Z</dcterms:created>
  <dcterms:modified xsi:type="dcterms:W3CDTF">2015-03-31T15:30:04Z</dcterms:modified>
</cp:coreProperties>
</file>