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2" r:id="rId2"/>
    <p:sldId id="271" r:id="rId3"/>
    <p:sldId id="285" r:id="rId4"/>
    <p:sldId id="273" r:id="rId5"/>
    <p:sldId id="276" r:id="rId6"/>
    <p:sldId id="274" r:id="rId7"/>
    <p:sldId id="275" r:id="rId8"/>
    <p:sldId id="277" r:id="rId9"/>
    <p:sldId id="289" r:id="rId10"/>
    <p:sldId id="286" r:id="rId11"/>
    <p:sldId id="278" r:id="rId12"/>
    <p:sldId id="290" r:id="rId13"/>
    <p:sldId id="279" r:id="rId14"/>
    <p:sldId id="280" r:id="rId15"/>
    <p:sldId id="281" r:id="rId16"/>
    <p:sldId id="282" r:id="rId17"/>
    <p:sldId id="288" r:id="rId18"/>
    <p:sldId id="284" r:id="rId19"/>
    <p:sldId id="292" r:id="rId20"/>
    <p:sldId id="291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">
          <p15:clr>
            <a:srgbClr val="A4A3A4"/>
          </p15:clr>
        </p15:guide>
        <p15:guide id="2" orient="horz" pos="2916">
          <p15:clr>
            <a:srgbClr val="A4A3A4"/>
          </p15:clr>
        </p15:guide>
        <p15:guide id="3" orient="horz" pos="182">
          <p15:clr>
            <a:srgbClr val="A4A3A4"/>
          </p15:clr>
        </p15:guide>
        <p15:guide id="4" pos="2880">
          <p15:clr>
            <a:srgbClr val="A4A3A4"/>
          </p15:clr>
        </p15:guide>
        <p15:guide id="5" pos="288">
          <p15:clr>
            <a:srgbClr val="A4A3A4"/>
          </p15:clr>
        </p15:guide>
        <p15:guide id="6" pos="231">
          <p15:clr>
            <a:srgbClr val="A4A3A4"/>
          </p15:clr>
        </p15:guide>
        <p15:guide id="7" pos="5472">
          <p15:clr>
            <a:srgbClr val="A4A3A4"/>
          </p15:clr>
        </p15:guide>
        <p15:guide id="8" pos="55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1CB"/>
    <a:srgbClr val="EBD5B7"/>
    <a:srgbClr val="EAC592"/>
    <a:srgbClr val="ECDEC9"/>
    <a:srgbClr val="999B9E"/>
    <a:srgbClr val="00A5B5"/>
    <a:srgbClr val="727478"/>
    <a:srgbClr val="000000"/>
    <a:srgbClr val="009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789" autoAdjust="0"/>
    <p:restoredTop sz="68296" autoAdjust="0"/>
  </p:normalViewPr>
  <p:slideViewPr>
    <p:cSldViewPr snapToGrid="0">
      <p:cViewPr varScale="1">
        <p:scale>
          <a:sx n="72" d="100"/>
          <a:sy n="72" d="100"/>
        </p:scale>
        <p:origin x="78" y="1926"/>
      </p:cViewPr>
      <p:guideLst>
        <p:guide orient="horz" pos="648"/>
        <p:guide orient="horz" pos="2916"/>
        <p:guide orient="horz" pos="182"/>
        <p:guide pos="2880"/>
        <p:guide pos="288"/>
        <p:guide pos="231"/>
        <p:guide pos="5472"/>
        <p:guide pos="5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F83CE-1149-4E49-BDC7-278DF191B947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D326-9A7B-47DF-B03C-D8BB1DD1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0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1EEF-6687-46EB-81C1-DBAEF15AF81A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DDF3D-2244-49A1-9D1D-D3053E47B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6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Device Data Configuration: </a:t>
            </a:r>
          </a:p>
          <a:p>
            <a:r>
              <a:rPr lang="en-US" dirty="0" smtClean="0"/>
              <a:t>	Blocks</a:t>
            </a:r>
          </a:p>
          <a:p>
            <a:r>
              <a:rPr lang="en-US" dirty="0" smtClean="0"/>
              <a:t>Logical</a:t>
            </a:r>
            <a:r>
              <a:rPr lang="en-US" baseline="0" dirty="0" smtClean="0"/>
              <a:t> Representation</a:t>
            </a:r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Deids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2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Groups</a:t>
            </a:r>
          </a:p>
          <a:p>
            <a:r>
              <a:rPr lang="en-US" dirty="0" smtClean="0"/>
              <a:t>	Property</a:t>
            </a:r>
            <a:r>
              <a:rPr lang="en-US" baseline="0" dirty="0" smtClean="0"/>
              <a:t> inheritance (child parent)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2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77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r>
              <a:rPr lang="en-US" dirty="0" smtClean="0"/>
              <a:t>	More</a:t>
            </a:r>
            <a:r>
              <a:rPr lang="en-US" baseline="0" dirty="0" smtClean="0"/>
              <a:t> complex typing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41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Brevity,</a:t>
            </a:r>
            <a:r>
              <a:rPr lang="en-US" baseline="0" dirty="0" smtClean="0"/>
              <a:t> as compared to reference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50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Speaker to remind the audience their feedback</a:t>
            </a:r>
            <a:r>
              <a:rPr lang="en-US" baseline="0" dirty="0" smtClean="0"/>
              <a:t> is important and </a:t>
            </a:r>
            <a:r>
              <a:rPr lang="en-US" dirty="0" smtClean="0"/>
              <a:t>to complete and submit the surveys.  Two options:</a:t>
            </a:r>
            <a:r>
              <a:rPr lang="en-US" baseline="0" dirty="0" smtClean="0"/>
              <a:t> either online, QR codes available on signage and at the registration desk.  Or pick up a hard copy and complete, turn in to WFT staff at registration desk and pickup a ticket for the drawing.  Prize drawn at EOD Wednesday during closing session, must be present to win.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9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9" y="0"/>
            <a:ext cx="7022592" cy="3471672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821118" y="4147157"/>
            <a:ext cx="732288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982035" y="4147157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94" y="2328109"/>
            <a:ext cx="1230140" cy="506725"/>
          </a:xfrm>
          <a:prstGeom prst="rect">
            <a:avLst/>
          </a:prstGeom>
        </p:spPr>
      </p:pic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82650" y="3322692"/>
            <a:ext cx="7894638" cy="718432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28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Presentation Cover Title – </a:t>
            </a:r>
            <a:br>
              <a:rPr lang="en-US" dirty="0" smtClean="0"/>
            </a:br>
            <a:r>
              <a:rPr lang="en-US" dirty="0" smtClean="0"/>
              <a:t>Up to two lines of 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78736" y="4268651"/>
            <a:ext cx="7898552" cy="411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Name, Title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713" y="921882"/>
            <a:ext cx="4205287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21882"/>
            <a:ext cx="4205288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4572000" y="1068375"/>
            <a:ext cx="0" cy="35607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53927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/>
          </p:nvPr>
        </p:nvSpPr>
        <p:spPr>
          <a:xfrm>
            <a:off x="366713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9"/>
          </p:nvPr>
        </p:nvSpPr>
        <p:spPr>
          <a:xfrm>
            <a:off x="4663440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838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Tex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38756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6005244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39099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00452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57200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339099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200452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5"/>
          </p:nvPr>
        </p:nvSpPr>
        <p:spPr>
          <a:xfrm>
            <a:off x="366712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26"/>
          </p:nvPr>
        </p:nvSpPr>
        <p:spPr>
          <a:xfrm>
            <a:off x="3236976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27"/>
          </p:nvPr>
        </p:nvSpPr>
        <p:spPr>
          <a:xfrm>
            <a:off x="6107240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618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7754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96646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29184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12648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9"/>
          </p:nvPr>
        </p:nvSpPr>
        <p:spPr>
          <a:xfrm>
            <a:off x="366713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27"/>
          </p:nvPr>
        </p:nvSpPr>
        <p:spPr>
          <a:xfrm>
            <a:off x="3200400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28"/>
          </p:nvPr>
        </p:nvSpPr>
        <p:spPr>
          <a:xfrm>
            <a:off x="6034088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188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Row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1491691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16284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300371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3844577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318151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130316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32197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302568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5" name="Text Placeholder 11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5394960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491691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7" name="Text Placeholder 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5302568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8" name="Text Placeholder 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491691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9" name="Text Placeholder 7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302568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0" name="Text Placeholder 7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491691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1" name="Text Placeholder 7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5302568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2" name="Text Placeholder 11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583131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23" name="Text Placeholder 54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459450" y="1385469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Text Placeholder 54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459450" y="2221912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Text Placeholder 54"/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59450" y="3058355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Text Placeholder 54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59450" y="3894798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6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5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7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rgbClr val="999B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6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>
            <a:lum bright="100000" contrast="100000"/>
          </a:blip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7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image divide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72000" y="1028700"/>
            <a:ext cx="4114800" cy="2699147"/>
          </a:xfrm>
          <a:solidFill>
            <a:srgbClr val="000000">
              <a:alpha val="40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588" indent="0">
              <a:buNone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496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8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028700"/>
            <a:ext cx="914400" cy="2133933"/>
          </a:xfrm>
          <a:prstGeom prst="rect">
            <a:avLst/>
          </a:prstGeom>
          <a:solidFill>
            <a:srgbClr val="CE11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1029848" y="1060848"/>
            <a:ext cx="7747440" cy="35683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963998" y="1028701"/>
            <a:ext cx="593879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124915" y="1028701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7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ef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928197"/>
            <a:ext cx="6376988" cy="37009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19353" y="1028700"/>
            <a:ext cx="0" cy="3600450"/>
          </a:xfrm>
          <a:prstGeom prst="line">
            <a:avLst/>
          </a:prstGeom>
          <a:ln w="6350" cmpd="sng">
            <a:solidFill>
              <a:srgbClr val="4C4D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66713" y="949722"/>
            <a:ext cx="1862137" cy="36794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130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7772400" cy="617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14" y="919076"/>
            <a:ext cx="8410575" cy="37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746480" y="4802506"/>
            <a:ext cx="6400800" cy="3429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80796" y="4802506"/>
            <a:ext cx="1371600" cy="34290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15" descr="W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9" r:id="rId2"/>
    <p:sldLayoutId id="2147483676" r:id="rId3"/>
    <p:sldLayoutId id="2147483702" r:id="rId4"/>
    <p:sldLayoutId id="2147483703" r:id="rId5"/>
    <p:sldLayoutId id="2147483705" r:id="rId6"/>
    <p:sldLayoutId id="2147483683" r:id="rId7"/>
    <p:sldLayoutId id="2147483651" r:id="rId8"/>
    <p:sldLayoutId id="2147483704" r:id="rId9"/>
    <p:sldLayoutId id="2147483701" r:id="rId10"/>
    <p:sldLayoutId id="2147483659" r:id="rId11"/>
    <p:sldLayoutId id="2147483657" r:id="rId12"/>
    <p:sldLayoutId id="2147483660" r:id="rId13"/>
    <p:sldLayoutId id="2147483661" r:id="rId14"/>
    <p:sldLayoutId id="2147483654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0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342900" algn="l" defTabSz="914400" rtl="0" eaLnBrk="1" latinLnBrk="0" hangingPunct="1">
        <a:spcBef>
          <a:spcPts val="800"/>
        </a:spcBef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25" indent="-341313" algn="l" defTabSz="914400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775" indent="-349250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17675" indent="-342900" algn="l" defTabSz="914400" rtl="0" eaLnBrk="1" latinLnBrk="0" hangingPunct="1">
        <a:spcBef>
          <a:spcPts val="2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p-weatherford.com/events/2015_WESC/WESC_Survey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Device </a:t>
            </a:r>
            <a:r>
              <a:rPr lang="en-US" dirty="0" smtClean="0"/>
              <a:t>Template File </a:t>
            </a:r>
            <a:r>
              <a:rPr lang="en-US" dirty="0"/>
              <a:t>(DTF) Authoring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Ryan Ackerman, Software Developer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8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Functions (</a:t>
            </a:r>
            <a:r>
              <a:rPr lang="en-US" dirty="0" err="1" smtClean="0"/>
              <a:t>cvtF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purpose do they serve?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9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purpose do they serve?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normalization</a:t>
            </a:r>
          </a:p>
          <a:p>
            <a:r>
              <a:rPr lang="en-US" dirty="0" smtClean="0"/>
              <a:t>Writable</a:t>
            </a:r>
          </a:p>
          <a:p>
            <a:r>
              <a:rPr lang="en-US" dirty="0" smtClean="0"/>
              <a:t>Brevity</a:t>
            </a:r>
          </a:p>
          <a:p>
            <a:r>
              <a:rPr lang="en-US" dirty="0" smtClean="0"/>
              <a:t>Raw source not retained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2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Conversion Functions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5836" y="919163"/>
            <a:ext cx="5832329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4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complex conversion required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Brevity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9150" y="6096000"/>
            <a:ext cx="1520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19150" y="3150142"/>
            <a:ext cx="6448425" cy="9387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BaseStkLen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desc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Base Stroke Length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cvtF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Scale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sourceType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i2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scaleFactor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0.1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19150" y="1453546"/>
            <a:ext cx="6417141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CRtmCr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desc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Runtime current cycle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cvtF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3ByteTime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ui4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units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sec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20828"/>
              </p:ext>
            </p:extLst>
          </p:nvPr>
        </p:nvGraphicFramePr>
        <p:xfrm>
          <a:off x="979720" y="1842563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01 09 07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4147 (seconds)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60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method</a:t>
            </a:r>
          </a:p>
          <a:p>
            <a:r>
              <a:rPr lang="en-US" dirty="0" smtClean="0"/>
              <a:t>Advanced method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61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Methods (Basic)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to one relationship</a:t>
            </a:r>
          </a:p>
          <a:p>
            <a:r>
              <a:rPr lang="en-US" dirty="0" smtClean="0"/>
              <a:t>Calculated value</a:t>
            </a:r>
          </a:p>
          <a:p>
            <a:r>
              <a:rPr lang="en-US" dirty="0" smtClean="0"/>
              <a:t>Time of calculation</a:t>
            </a:r>
          </a:p>
          <a:p>
            <a:pPr lvl="1"/>
            <a:r>
              <a:rPr lang="en-US" dirty="0" smtClean="0"/>
              <a:t>Display</a:t>
            </a:r>
          </a:p>
          <a:p>
            <a:pPr lvl="1"/>
            <a:r>
              <a:rPr lang="en-US" dirty="0" smtClean="0"/>
              <a:t>Point processing</a:t>
            </a:r>
          </a:p>
          <a:p>
            <a:r>
              <a:rPr lang="en-US" dirty="0" smtClean="0"/>
              <a:t>Read/Write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6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Methods (Advanced)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to many relationship</a:t>
            </a:r>
          </a:p>
          <a:p>
            <a:r>
              <a:rPr lang="en-US" dirty="0" smtClean="0"/>
              <a:t>Values are read only</a:t>
            </a:r>
          </a:p>
          <a:p>
            <a:r>
              <a:rPr lang="en-US" dirty="0" smtClean="0"/>
              <a:t>Extremely flexible</a:t>
            </a:r>
          </a:p>
          <a:p>
            <a:r>
              <a:rPr lang="en-US" dirty="0" smtClean="0"/>
              <a:t>Wide range of features and functions</a:t>
            </a:r>
          </a:p>
        </p:txBody>
      </p:sp>
    </p:spTree>
    <p:extLst>
      <p:ext uri="{BB962C8B-B14F-4D97-AF65-F5344CB8AC3E}">
        <p14:creationId xmlns:p14="http://schemas.microsoft.com/office/powerpoint/2010/main" val="157690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DTF Manager</a:t>
            </a:r>
          </a:p>
          <a:p>
            <a:r>
              <a:rPr lang="en-US" dirty="0" smtClean="0"/>
              <a:t>Loading templates</a:t>
            </a:r>
          </a:p>
          <a:p>
            <a:r>
              <a:rPr lang="en-US" smtClean="0"/>
              <a:t>Displaying an editor</a:t>
            </a:r>
            <a:endParaRPr lang="en-US" dirty="0" smtClean="0"/>
          </a:p>
          <a:p>
            <a:r>
              <a:rPr lang="en-US" dirty="0" smtClean="0"/>
              <a:t>Loading device driver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6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Modbus Template (Demo)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Analyze device specification</a:t>
            </a:r>
          </a:p>
          <a:p>
            <a:r>
              <a:rPr lang="en-US" dirty="0" err="1" smtClean="0"/>
              <a:t>DtfMgr</a:t>
            </a:r>
            <a:endParaRPr lang="en-US" dirty="0" smtClean="0"/>
          </a:p>
          <a:p>
            <a:r>
              <a:rPr lang="en-US" dirty="0" smtClean="0"/>
              <a:t>Define data groups</a:t>
            </a:r>
          </a:p>
          <a:p>
            <a:pPr lvl="1"/>
            <a:r>
              <a:rPr lang="en-US" dirty="0" smtClean="0"/>
              <a:t>Analog input</a:t>
            </a:r>
          </a:p>
          <a:p>
            <a:pPr lvl="1"/>
            <a:r>
              <a:rPr lang="en-US" dirty="0" smtClean="0"/>
              <a:t>Meter configuration (ordinal)</a:t>
            </a:r>
          </a:p>
          <a:p>
            <a:pPr lvl="1"/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Gas history</a:t>
            </a:r>
          </a:p>
          <a:p>
            <a:pPr lvl="1"/>
            <a:r>
              <a:rPr lang="en-US" dirty="0" smtClean="0"/>
              <a:t>RTU </a:t>
            </a:r>
            <a:r>
              <a:rPr lang="en-US" dirty="0"/>
              <a:t>c</a:t>
            </a:r>
            <a:r>
              <a:rPr lang="en-US" dirty="0" smtClean="0"/>
              <a:t>onfiguration</a:t>
            </a:r>
          </a:p>
          <a:p>
            <a:pPr lvl="1"/>
            <a:r>
              <a:rPr lang="en-US" dirty="0" smtClean="0"/>
              <a:t>Composite </a:t>
            </a:r>
            <a:r>
              <a:rPr lang="en-US" dirty="0"/>
              <a:t>d</a:t>
            </a:r>
            <a:r>
              <a:rPr lang="en-US" dirty="0" smtClean="0"/>
              <a:t>ata group</a:t>
            </a:r>
          </a:p>
          <a:p>
            <a:r>
              <a:rPr lang="en-US" dirty="0" smtClean="0"/>
              <a:t>Poll the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For more information visit:</a:t>
            </a:r>
          </a:p>
          <a:p>
            <a:pPr marL="0" indent="0" algn="ctr">
              <a:buNone/>
            </a:pPr>
            <a:r>
              <a:rPr lang="en-US" sz="3200" dirty="0" smtClean="0"/>
              <a:t>www.</a:t>
            </a:r>
            <a:r>
              <a:rPr lang="en-US" sz="4800" b="1" dirty="0" smtClean="0"/>
              <a:t>cygnetblog</a:t>
            </a:r>
            <a:r>
              <a:rPr lang="en-US" sz="3200" dirty="0" smtClean="0"/>
              <a:t>.com</a:t>
            </a:r>
            <a:endParaRPr lang="en-US" sz="3200" dirty="0"/>
          </a:p>
        </p:txBody>
      </p:sp>
      <p:pic>
        <p:nvPicPr>
          <p:cNvPr id="2050" name="Picture 2" descr="C:\Users\walter.goodwater\Documents\My Received Files\CygNetBLOGLogo_work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01" y="3113089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09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a DTF file all about?</a:t>
            </a:r>
          </a:p>
          <a:p>
            <a:r>
              <a:rPr lang="en-US" dirty="0" smtClean="0"/>
              <a:t>How do I use conversion functions?</a:t>
            </a:r>
          </a:p>
          <a:p>
            <a:r>
              <a:rPr lang="en-US" dirty="0" smtClean="0"/>
              <a:t>How do I use reference methods?</a:t>
            </a:r>
          </a:p>
          <a:p>
            <a:r>
              <a:rPr lang="en-US" dirty="0" smtClean="0"/>
              <a:t>How do I know my edits are valid?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Survey and Prizes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Online survey</a:t>
            </a:r>
          </a:p>
          <a:p>
            <a:pPr lvl="1"/>
            <a:r>
              <a:rPr lang="en-US" dirty="0"/>
              <a:t>QR </a:t>
            </a:r>
            <a:r>
              <a:rPr lang="en-US" dirty="0" smtClean="0"/>
              <a:t>code or go 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ep-weatherford.com/events/2015_WESC/WESC_Survey.html</a:t>
            </a:r>
            <a:endParaRPr lang="en-US" dirty="0"/>
          </a:p>
          <a:p>
            <a:pPr lvl="1"/>
            <a:r>
              <a:rPr lang="en-US" dirty="0" smtClean="0"/>
              <a:t>2 laptops in registration area</a:t>
            </a:r>
          </a:p>
          <a:p>
            <a:r>
              <a:rPr lang="en-US" dirty="0" smtClean="0"/>
              <a:t>Hardcopies</a:t>
            </a:r>
            <a:endParaRPr lang="en-US" dirty="0"/>
          </a:p>
          <a:p>
            <a:pPr lvl="1"/>
            <a:r>
              <a:rPr lang="en-US" dirty="0"/>
              <a:t>Registration </a:t>
            </a:r>
            <a:r>
              <a:rPr lang="en-US" dirty="0" smtClean="0"/>
              <a:t>desk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Please </a:t>
            </a:r>
            <a:r>
              <a:rPr lang="en-US" sz="2900" dirty="0"/>
              <a:t>stop by the registration desk to get your ticket for the drawing </a:t>
            </a:r>
            <a:br>
              <a:rPr lang="en-US" sz="2900" dirty="0"/>
            </a:br>
            <a:r>
              <a:rPr lang="en-US" sz="2900" dirty="0" smtClean="0"/>
              <a:t>once </a:t>
            </a:r>
            <a:r>
              <a:rPr lang="en-US" sz="2900" dirty="0"/>
              <a:t>you have completed the </a:t>
            </a:r>
            <a:r>
              <a:rPr lang="en-US" sz="2900" dirty="0" smtClean="0"/>
              <a:t>survey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 smtClean="0"/>
              <a:t>Survey </a:t>
            </a:r>
            <a:r>
              <a:rPr lang="en-US" sz="2900" dirty="0"/>
              <a:t>prizes will be drawn at the </a:t>
            </a:r>
            <a:r>
              <a:rPr lang="en-US" sz="2900" dirty="0" smtClean="0"/>
              <a:t>end </a:t>
            </a:r>
            <a:r>
              <a:rPr lang="en-US" sz="2900" dirty="0"/>
              <a:t>of Wednesday in the Session Close</a:t>
            </a:r>
            <a:r>
              <a:rPr lang="en-US" sz="2900" dirty="0" smtClean="0"/>
              <a:t>!</a:t>
            </a:r>
          </a:p>
          <a:p>
            <a:pPr marL="0" indent="0" algn="ctr"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/>
              <a:t>You must be present to </a:t>
            </a:r>
            <a:r>
              <a:rPr lang="en-US" sz="2900" dirty="0" smtClean="0"/>
              <a:t>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3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</a:t>
            </a:r>
            <a:r>
              <a:rPr lang="en-US" dirty="0" smtClean="0"/>
              <a:t>template</a:t>
            </a:r>
          </a:p>
          <a:p>
            <a:r>
              <a:rPr lang="en-US" dirty="0" smtClean="0"/>
              <a:t>Design considerations</a:t>
            </a:r>
            <a:endParaRPr lang="en-US" dirty="0"/>
          </a:p>
          <a:p>
            <a:r>
              <a:rPr lang="en-US" dirty="0"/>
              <a:t>Similarities between EIEs</a:t>
            </a:r>
          </a:p>
          <a:p>
            <a:r>
              <a:rPr lang="en-US" dirty="0"/>
              <a:t>Common Attributes</a:t>
            </a:r>
          </a:p>
          <a:p>
            <a:r>
              <a:rPr lang="en-US" dirty="0" smtClean="0"/>
              <a:t>Matching device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6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template?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 Document</a:t>
            </a:r>
          </a:p>
          <a:p>
            <a:r>
              <a:rPr lang="en-US" dirty="0" smtClean="0"/>
              <a:t>Represents</a:t>
            </a:r>
          </a:p>
          <a:p>
            <a:pPr lvl="1"/>
            <a:r>
              <a:rPr lang="en-US" dirty="0" smtClean="0"/>
              <a:t>Device Data Configuration</a:t>
            </a:r>
          </a:p>
          <a:p>
            <a:pPr lvl="1"/>
            <a:r>
              <a:rPr lang="en-US" dirty="0" smtClean="0"/>
              <a:t>Logical/Normalized Representation of Data</a:t>
            </a:r>
          </a:p>
          <a:p>
            <a:r>
              <a:rPr lang="en-US" dirty="0" smtClean="0"/>
              <a:t>Identifies the type of device in </a:t>
            </a:r>
            <a:r>
              <a:rPr lang="en-US" dirty="0" err="1" smtClean="0"/>
              <a:t>CygNet</a:t>
            </a:r>
            <a:endParaRPr lang="en-US" dirty="0" smtClean="0"/>
          </a:p>
          <a:p>
            <a:r>
              <a:rPr lang="en-US" dirty="0" smtClean="0"/>
              <a:t>Read/Write Access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6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 duplicate data?</a:t>
            </a:r>
          </a:p>
          <a:p>
            <a:r>
              <a:rPr lang="en-US" dirty="0" smtClean="0"/>
              <a:t>Is there an advantage to using small data groups?</a:t>
            </a:r>
          </a:p>
          <a:p>
            <a:r>
              <a:rPr lang="en-US" dirty="0" smtClean="0"/>
              <a:t>Are there considerations when executing from a UIS command?</a:t>
            </a:r>
          </a:p>
          <a:p>
            <a:r>
              <a:rPr lang="en-US" dirty="0" smtClean="0"/>
              <a:t>Can I mix and match data from different data groups?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2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 between EIEs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4" y="928601"/>
            <a:ext cx="8410575" cy="3710075"/>
          </a:xfrm>
        </p:spPr>
        <p:txBody>
          <a:bodyPr/>
          <a:lstStyle/>
          <a:p>
            <a:r>
              <a:rPr lang="en-US" dirty="0" smtClean="0"/>
              <a:t>General properties</a:t>
            </a:r>
          </a:p>
          <a:p>
            <a:pPr lvl="1"/>
            <a:r>
              <a:rPr lang="en-US" dirty="0" smtClean="0"/>
              <a:t>Device type</a:t>
            </a:r>
          </a:p>
          <a:p>
            <a:pPr lvl="1"/>
            <a:r>
              <a:rPr lang="en-US" dirty="0" smtClean="0"/>
              <a:t>EIE type</a:t>
            </a:r>
          </a:p>
          <a:p>
            <a:r>
              <a:rPr lang="en-US" dirty="0" smtClean="0"/>
              <a:t>Data groups</a:t>
            </a:r>
          </a:p>
          <a:p>
            <a:r>
              <a:rPr lang="en-US" dirty="0" smtClean="0"/>
              <a:t>Data elements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968366"/>
              </p:ext>
            </p:extLst>
          </p:nvPr>
        </p:nvGraphicFramePr>
        <p:xfrm>
          <a:off x="3805239" y="1587500"/>
          <a:ext cx="4462461" cy="94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62461"/>
              </a:tblGrid>
              <a:tr h="1920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</a:t>
                      </a:r>
                      <a:r>
                        <a:rPr lang="en-US" sz="1600" dirty="0" err="1" smtClean="0"/>
                        <a:t>deviceDefinition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="1" dirty="0" err="1" smtClean="0"/>
                        <a:t>deviceType</a:t>
                      </a:r>
                      <a:r>
                        <a:rPr lang="en-US" sz="1600" dirty="0" smtClean="0"/>
                        <a:t>="WESC - SLC" </a:t>
                      </a:r>
                    </a:p>
                    <a:p>
                      <a:r>
                        <a:rPr lang="en-US" sz="1600" b="1" dirty="0" smtClean="0"/>
                        <a:t>                                </a:t>
                      </a:r>
                      <a:r>
                        <a:rPr lang="en-US" sz="1600" b="1" dirty="0" err="1" smtClean="0"/>
                        <a:t>eieType</a:t>
                      </a:r>
                      <a:r>
                        <a:rPr lang="en-US" sz="1600" dirty="0" smtClean="0"/>
                        <a:t>="</a:t>
                      </a:r>
                      <a:r>
                        <a:rPr lang="en-US" sz="1600" dirty="0" err="1" smtClean="0"/>
                        <a:t>AllenBradleyCIP</a:t>
                      </a:r>
                      <a:r>
                        <a:rPr lang="en-US" sz="1600" dirty="0" smtClean="0"/>
                        <a:t>" &gt;</a:t>
                      </a:r>
                    </a:p>
                  </a:txBody>
                  <a:tcPr/>
                </a:tc>
              </a:tr>
              <a:tr h="19208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612463"/>
              </p:ext>
            </p:extLst>
          </p:nvPr>
        </p:nvGraphicFramePr>
        <p:xfrm>
          <a:off x="3810000" y="2540000"/>
          <a:ext cx="290512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51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sz="1600" dirty="0" err="1" smtClean="0"/>
                        <a:t>dataGroups</a:t>
                      </a:r>
                      <a:r>
                        <a:rPr lang="en-US" dirty="0" smtClean="0"/>
                        <a:t> 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052880"/>
              </p:ext>
            </p:extLst>
          </p:nvPr>
        </p:nvGraphicFramePr>
        <p:xfrm>
          <a:off x="3810000" y="3063875"/>
          <a:ext cx="405765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76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&lt;float1 type="r4"/&gt;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27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type=“”</a:t>
            </a:r>
          </a:p>
          <a:p>
            <a:pPr lvl="1"/>
            <a:r>
              <a:rPr lang="en-US" dirty="0" smtClean="0"/>
              <a:t>Device</a:t>
            </a:r>
          </a:p>
          <a:p>
            <a:pPr lvl="1"/>
            <a:r>
              <a:rPr lang="en-US" dirty="0" err="1" smtClean="0"/>
              <a:t>CygNet</a:t>
            </a:r>
            <a:r>
              <a:rPr lang="en-US" dirty="0" smtClean="0"/>
              <a:t>/DDS</a:t>
            </a:r>
          </a:p>
          <a:p>
            <a:r>
              <a:rPr lang="en-US" dirty="0" err="1" smtClean="0"/>
              <a:t>byteOrder</a:t>
            </a:r>
            <a:r>
              <a:rPr lang="en-US" dirty="0" smtClean="0"/>
              <a:t>=“”</a:t>
            </a:r>
          </a:p>
          <a:p>
            <a:r>
              <a:rPr lang="en-US" dirty="0" err="1" smtClean="0"/>
              <a:t>cvtF</a:t>
            </a:r>
            <a:r>
              <a:rPr lang="en-US" dirty="0" smtClean="0"/>
              <a:t>=“”</a:t>
            </a:r>
          </a:p>
          <a:p>
            <a:r>
              <a:rPr lang="en-US" dirty="0" err="1" smtClean="0"/>
              <a:t>readOnly</a:t>
            </a:r>
            <a:r>
              <a:rPr lang="en-US" dirty="0" smtClean="0"/>
              <a:t>=“”</a:t>
            </a:r>
          </a:p>
          <a:p>
            <a:r>
              <a:rPr lang="en-US" dirty="0" smtClean="0"/>
              <a:t>ref=“” </a:t>
            </a:r>
            <a:r>
              <a:rPr lang="en-US" dirty="0" err="1" smtClean="0"/>
              <a:t>isRef</a:t>
            </a:r>
            <a:r>
              <a:rPr lang="en-US" dirty="0" smtClean="0"/>
              <a:t>=“”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9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Device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this value? 00 </a:t>
            </a:r>
            <a:r>
              <a:rPr lang="en-US" dirty="0"/>
              <a:t>00 80 </a:t>
            </a:r>
            <a:r>
              <a:rPr lang="en-US" dirty="0" smtClean="0"/>
              <a:t>3F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CrcGenerator</a:t>
            </a:r>
            <a:r>
              <a:rPr lang="en-US" dirty="0" smtClean="0"/>
              <a:t>, </a:t>
            </a:r>
            <a:r>
              <a:rPr lang="en-US" dirty="0" err="1" smtClean="0"/>
              <a:t>Comm</a:t>
            </a:r>
            <a:r>
              <a:rPr lang="en-US" dirty="0" smtClean="0"/>
              <a:t> data (advanced details)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791180"/>
              </p:ext>
            </p:extLst>
          </p:nvPr>
        </p:nvGraphicFramePr>
        <p:xfrm>
          <a:off x="1062039" y="164465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 / Byte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r4</a:t>
                      </a:r>
                      <a:r>
                        <a:rPr lang="en-US" baseline="0" dirty="0" smtClean="0"/>
                        <a:t> (IEEE 754) / Little Endian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ui4 / Big Endian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32831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ui2 /</a:t>
                      </a:r>
                      <a:r>
                        <a:rPr lang="en-US" baseline="0" dirty="0" smtClean="0"/>
                        <a:t> Big Endian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ui4 / Big Endian / Word Swap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66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CRC Generator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722" y="919163"/>
            <a:ext cx="5142556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7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FT PPT Template">
  <a:themeElements>
    <a:clrScheme name="Weatherford PPT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1141"/>
      </a:accent1>
      <a:accent2>
        <a:srgbClr val="F39500"/>
      </a:accent2>
      <a:accent3>
        <a:srgbClr val="FFC52F"/>
      </a:accent3>
      <a:accent4>
        <a:srgbClr val="3F3F3F"/>
      </a:accent4>
      <a:accent5>
        <a:srgbClr val="717477"/>
      </a:accent5>
      <a:accent6>
        <a:srgbClr val="999B9E"/>
      </a:accent6>
      <a:hlink>
        <a:srgbClr val="007B87"/>
      </a:hlink>
      <a:folHlink>
        <a:srgbClr val="007B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6241</TotalTime>
  <Words>488</Words>
  <Application>Microsoft Office PowerPoint</Application>
  <PresentationFormat>On-screen Show (16:9)</PresentationFormat>
  <Paragraphs>153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Consolas</vt:lpstr>
      <vt:lpstr>Wingdings</vt:lpstr>
      <vt:lpstr>WFT PPT Template</vt:lpstr>
      <vt:lpstr>PowerPoint Presentation</vt:lpstr>
      <vt:lpstr>Overview</vt:lpstr>
      <vt:lpstr>Device Template</vt:lpstr>
      <vt:lpstr>What is a template?</vt:lpstr>
      <vt:lpstr>Design Considerations</vt:lpstr>
      <vt:lpstr>Similarities between EIEs</vt:lpstr>
      <vt:lpstr>Common Attributes</vt:lpstr>
      <vt:lpstr>Matching Device Data</vt:lpstr>
      <vt:lpstr>CRC Generator</vt:lpstr>
      <vt:lpstr>Conversion Functions (cvtF)</vt:lpstr>
      <vt:lpstr>What purpose do they serve?</vt:lpstr>
      <vt:lpstr>Available Conversion Functions</vt:lpstr>
      <vt:lpstr>Example</vt:lpstr>
      <vt:lpstr>Reference Methods</vt:lpstr>
      <vt:lpstr>Reference Methods (Basic)</vt:lpstr>
      <vt:lpstr>Reference Methods (Advanced)</vt:lpstr>
      <vt:lpstr>Template validation</vt:lpstr>
      <vt:lpstr>Build Modbus Template (Demo)</vt:lpstr>
      <vt:lpstr>PowerPoint Presentation</vt:lpstr>
      <vt:lpstr>Event Survey and Prizes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Carr, Jay R</dc:creator>
  <cp:lastModifiedBy>Ryan Ackerman</cp:lastModifiedBy>
  <cp:revision>330</cp:revision>
  <dcterms:created xsi:type="dcterms:W3CDTF">2014-02-06T19:07:35Z</dcterms:created>
  <dcterms:modified xsi:type="dcterms:W3CDTF">2015-03-27T22:46:39Z</dcterms:modified>
</cp:coreProperties>
</file>