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72" r:id="rId2"/>
    <p:sldId id="303" r:id="rId3"/>
    <p:sldId id="278" r:id="rId4"/>
    <p:sldId id="320" r:id="rId5"/>
    <p:sldId id="279" r:id="rId6"/>
    <p:sldId id="280" r:id="rId7"/>
    <p:sldId id="289" r:id="rId8"/>
    <p:sldId id="309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281" r:id="rId19"/>
    <p:sldId id="294" r:id="rId20"/>
    <p:sldId id="285" r:id="rId21"/>
    <p:sldId id="286" r:id="rId22"/>
    <p:sldId id="293" r:id="rId23"/>
    <p:sldId id="310" r:id="rId24"/>
    <p:sldId id="307" r:id="rId25"/>
    <p:sldId id="295" r:id="rId26"/>
    <p:sldId id="296" r:id="rId27"/>
    <p:sldId id="300" r:id="rId28"/>
    <p:sldId id="302" r:id="rId29"/>
    <p:sldId id="308" r:id="rId30"/>
    <p:sldId id="297" r:id="rId31"/>
    <p:sldId id="321" r:id="rId32"/>
    <p:sldId id="323" r:id="rId33"/>
    <p:sldId id="322" r:id="rId3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8">
          <p15:clr>
            <a:srgbClr val="A4A3A4"/>
          </p15:clr>
        </p15:guide>
        <p15:guide id="2" orient="horz" pos="2916">
          <p15:clr>
            <a:srgbClr val="A4A3A4"/>
          </p15:clr>
        </p15:guide>
        <p15:guide id="3" orient="horz" pos="182">
          <p15:clr>
            <a:srgbClr val="A4A3A4"/>
          </p15:clr>
        </p15:guide>
        <p15:guide id="4" pos="2880">
          <p15:clr>
            <a:srgbClr val="A4A3A4"/>
          </p15:clr>
        </p15:guide>
        <p15:guide id="5" pos="288">
          <p15:clr>
            <a:srgbClr val="A4A3A4"/>
          </p15:clr>
        </p15:guide>
        <p15:guide id="6" pos="231">
          <p15:clr>
            <a:srgbClr val="A4A3A4"/>
          </p15:clr>
        </p15:guide>
        <p15:guide id="7" pos="5472">
          <p15:clr>
            <a:srgbClr val="A4A3A4"/>
          </p15:clr>
        </p15:guide>
        <p15:guide id="8" pos="552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E1CB"/>
    <a:srgbClr val="EBD5B7"/>
    <a:srgbClr val="EAC592"/>
    <a:srgbClr val="ECDEC9"/>
    <a:srgbClr val="999B9E"/>
    <a:srgbClr val="00A5B5"/>
    <a:srgbClr val="727478"/>
    <a:srgbClr val="000000"/>
    <a:srgbClr val="0091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969" autoAdjust="0"/>
    <p:restoredTop sz="68415" autoAdjust="0"/>
  </p:normalViewPr>
  <p:slideViewPr>
    <p:cSldViewPr snapToGrid="0">
      <p:cViewPr varScale="1">
        <p:scale>
          <a:sx n="120" d="100"/>
          <a:sy n="120" d="100"/>
        </p:scale>
        <p:origin x="966" y="90"/>
      </p:cViewPr>
      <p:guideLst>
        <p:guide orient="horz" pos="648"/>
        <p:guide orient="horz" pos="2916"/>
        <p:guide orient="horz" pos="182"/>
        <p:guide pos="2880"/>
        <p:guide pos="288"/>
        <p:guide pos="231"/>
        <p:guide pos="5472"/>
        <p:guide pos="552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457200" cy="457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0F83CE-1149-4E49-BDC7-278DF191B947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2AD326-9A7B-47DF-B03C-D8BB1DD1D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2091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A31EEF-6687-46EB-81C1-DBAEF15AF81A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6DDF3D-2244-49A1-9D1D-D3053E47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567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Notes……</a:t>
            </a:r>
          </a:p>
          <a:p>
            <a:endParaRPr lang="en-US" dirty="0" smtClean="0"/>
          </a:p>
          <a:p>
            <a:r>
              <a:rPr lang="en-US" dirty="0" smtClean="0"/>
              <a:t>Who am I! Ryan Ackerman,</a:t>
            </a:r>
            <a:r>
              <a:rPr lang="en-US" baseline="0" dirty="0" smtClean="0"/>
              <a:t> Software Developer. I may have talked to you during support phone calls.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7</a:t>
            </a:r>
            <a:r>
              <a:rPr lang="en-US" baseline="0" dirty="0" smtClean="0"/>
              <a:t> Days ago, I wake up to one after another of people vomiting in my house, until everyone except for me is sick.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Which gives me the opportunity to think with a semi clear mind. For the time of day.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 would I felt over 300 years ago….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While I am not an expert performance analyzer, I do have a microscopic insight into the way that the cygnet polling engine works.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DDF3D-2244-49A1-9D1D-D3053E47B727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508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Going to go into detail</a:t>
            </a:r>
            <a:r>
              <a:rPr lang="en-US" baseline="0" dirty="0" smtClean="0"/>
              <a:t> for each section, how to optimize, before moving onto the next section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DDF3D-2244-49A1-9D1D-D3053E47B7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144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DDF3D-2244-49A1-9D1D-D3053E47B727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848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DDF3D-2244-49A1-9D1D-D3053E47B72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985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Speaker to remind the audience their feedback</a:t>
            </a:r>
            <a:r>
              <a:rPr lang="en-US" baseline="0" dirty="0" smtClean="0"/>
              <a:t> is important and </a:t>
            </a:r>
            <a:r>
              <a:rPr lang="en-US" dirty="0" smtClean="0"/>
              <a:t>to complete and submit the surveys.  Two options:</a:t>
            </a:r>
            <a:r>
              <a:rPr lang="en-US" baseline="0" dirty="0" smtClean="0"/>
              <a:t> either online, QR codes available on signage and at the registration desk.  Or pick up a hard copy and complete, turn in to WFT staff at registration desk and pickup a ticket for </a:t>
            </a:r>
            <a:r>
              <a:rPr lang="en-US" baseline="0" smtClean="0"/>
              <a:t>the drawing.  </a:t>
            </a:r>
            <a:r>
              <a:rPr lang="en-US" baseline="0" dirty="0" smtClean="0"/>
              <a:t>Prize drawn at EOD Wednesday during closing session, must be present to win.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DDF3D-2244-49A1-9D1D-D3053E47B72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46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409" y="0"/>
            <a:ext cx="7022592" cy="3471672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1821118" y="4147157"/>
            <a:ext cx="7322883" cy="3428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982035" y="4147157"/>
            <a:ext cx="1400175" cy="34289"/>
          </a:xfrm>
          <a:prstGeom prst="rect">
            <a:avLst/>
          </a:prstGeom>
          <a:solidFill>
            <a:srgbClr val="00A5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1A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94" y="2328109"/>
            <a:ext cx="1230140" cy="506725"/>
          </a:xfrm>
          <a:prstGeom prst="rect">
            <a:avLst/>
          </a:prstGeom>
        </p:spPr>
      </p:pic>
      <p:sp>
        <p:nvSpPr>
          <p:cNvPr id="12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3322692"/>
            <a:ext cx="7894638" cy="718432"/>
          </a:xfrm>
        </p:spPr>
        <p:txBody>
          <a:bodyPr anchor="b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2800" b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Presentation Cover Title – </a:t>
            </a:r>
            <a:br>
              <a:rPr lang="en-US" dirty="0" smtClean="0"/>
            </a:br>
            <a:r>
              <a:rPr lang="en-US" dirty="0" smtClean="0"/>
              <a:t>Up to two lines of text</a:t>
            </a:r>
            <a:endParaRPr lang="en-US" dirty="0"/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878736" y="4268651"/>
            <a:ext cx="7898552" cy="4114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Presenter Name, Title</a:t>
            </a:r>
            <a:br>
              <a:rPr lang="en-US" dirty="0" smtClean="0"/>
            </a:br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97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6713" y="921882"/>
            <a:ext cx="4205287" cy="37072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921882"/>
            <a:ext cx="4205288" cy="37072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41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4572000" y="1068375"/>
            <a:ext cx="0" cy="356077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028700"/>
            <a:ext cx="3931920" cy="228600"/>
          </a:xfrm>
          <a:solidFill>
            <a:srgbClr val="999B9E"/>
          </a:solidFill>
        </p:spPr>
        <p:txBody>
          <a:bodyPr lIns="91440" anchor="ctr">
            <a:noAutofit/>
          </a:bodyPr>
          <a:lstStyle>
            <a:lvl1pPr marL="0" indent="0">
              <a:lnSpc>
                <a:spcPts val="2100"/>
              </a:lnSpc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Header text</a:t>
            </a:r>
            <a:endParaRPr 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753927" y="1028700"/>
            <a:ext cx="3931920" cy="228600"/>
          </a:xfrm>
          <a:solidFill>
            <a:srgbClr val="999B9E"/>
          </a:solidFill>
        </p:spPr>
        <p:txBody>
          <a:bodyPr lIns="91440" anchor="ctr">
            <a:noAutofit/>
          </a:bodyPr>
          <a:lstStyle>
            <a:lvl1pPr marL="0" indent="0">
              <a:lnSpc>
                <a:spcPts val="2100"/>
              </a:lnSpc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Header text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8"/>
          </p:nvPr>
        </p:nvSpPr>
        <p:spPr>
          <a:xfrm>
            <a:off x="366713" y="1318019"/>
            <a:ext cx="4114800" cy="3311131"/>
          </a:xfrm>
        </p:spPr>
        <p:txBody>
          <a:bodyPr>
            <a:normAutofit/>
          </a:bodyPr>
          <a:lstStyle>
            <a:lvl1pPr marL="227013" indent="-227013">
              <a:defRPr sz="1800"/>
            </a:lvl1pPr>
            <a:lvl2pPr marL="460375" indent="-233363">
              <a:defRPr sz="1600"/>
            </a:lvl2pPr>
            <a:lvl3pPr marL="687388" indent="-227013"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Content Placeholder 12"/>
          <p:cNvSpPr>
            <a:spLocks noGrp="1"/>
          </p:cNvSpPr>
          <p:nvPr>
            <p:ph sz="quarter" idx="19"/>
          </p:nvPr>
        </p:nvSpPr>
        <p:spPr>
          <a:xfrm>
            <a:off x="4663440" y="1318019"/>
            <a:ext cx="4114800" cy="3311131"/>
          </a:xfrm>
        </p:spPr>
        <p:txBody>
          <a:bodyPr>
            <a:normAutofit/>
          </a:bodyPr>
          <a:lstStyle>
            <a:lvl1pPr marL="227013" indent="-227013">
              <a:defRPr sz="1800"/>
            </a:lvl1pPr>
            <a:lvl2pPr marL="460375" indent="-233363">
              <a:defRPr sz="1600"/>
            </a:lvl2pPr>
            <a:lvl3pPr marL="687388" indent="-227013"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8383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Column Text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138756" y="1035169"/>
            <a:ext cx="0" cy="359398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6005244" y="1035169"/>
            <a:ext cx="0" cy="359398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3339099" y="1332595"/>
            <a:ext cx="2486348" cy="986319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6200452" y="1332595"/>
            <a:ext cx="2486348" cy="986319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457200" y="1332595"/>
            <a:ext cx="2486348" cy="986319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035170"/>
            <a:ext cx="2486348" cy="228600"/>
          </a:xfrm>
          <a:solidFill>
            <a:srgbClr val="999B9E"/>
          </a:solidFill>
        </p:spPr>
        <p:txBody>
          <a:bodyPr lIns="91440" anchor="ctr">
            <a:noAutofit/>
          </a:bodyPr>
          <a:lstStyle>
            <a:lvl1pPr marL="0" indent="0">
              <a:lnSpc>
                <a:spcPts val="2100"/>
              </a:lnSpc>
              <a:buFontTx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Header text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3339099" y="1035170"/>
            <a:ext cx="2486348" cy="228600"/>
          </a:xfrm>
          <a:solidFill>
            <a:srgbClr val="999B9E"/>
          </a:solidFill>
        </p:spPr>
        <p:txBody>
          <a:bodyPr lIns="91440" anchor="ctr">
            <a:noAutofit/>
          </a:bodyPr>
          <a:lstStyle>
            <a:lvl1pPr marL="0" indent="0">
              <a:lnSpc>
                <a:spcPts val="2100"/>
              </a:lnSpc>
              <a:buFontTx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Header text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6200452" y="1035170"/>
            <a:ext cx="2486348" cy="228600"/>
          </a:xfrm>
          <a:solidFill>
            <a:srgbClr val="999B9E"/>
          </a:solidFill>
        </p:spPr>
        <p:txBody>
          <a:bodyPr lIns="91440" anchor="ctr">
            <a:noAutofit/>
          </a:bodyPr>
          <a:lstStyle>
            <a:lvl1pPr marL="0" indent="0">
              <a:lnSpc>
                <a:spcPts val="2100"/>
              </a:lnSpc>
              <a:buFontTx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Header text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25"/>
          </p:nvPr>
        </p:nvSpPr>
        <p:spPr>
          <a:xfrm>
            <a:off x="366712" y="2432448"/>
            <a:ext cx="2670048" cy="2196703"/>
          </a:xfrm>
        </p:spPr>
        <p:txBody>
          <a:bodyPr>
            <a:normAutofit/>
          </a:bodyPr>
          <a:lstStyle>
            <a:lvl1pPr marL="174625" indent="-174625">
              <a:defRPr sz="1800"/>
            </a:lvl1pPr>
            <a:lvl2pPr marL="457200" indent="-228600">
              <a:defRPr sz="1600"/>
            </a:lvl2pPr>
            <a:lvl3pPr marL="685800" indent="-228600"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Content Placeholder 18"/>
          <p:cNvSpPr>
            <a:spLocks noGrp="1"/>
          </p:cNvSpPr>
          <p:nvPr>
            <p:ph sz="quarter" idx="26"/>
          </p:nvPr>
        </p:nvSpPr>
        <p:spPr>
          <a:xfrm>
            <a:off x="3236976" y="2432448"/>
            <a:ext cx="2670048" cy="2196703"/>
          </a:xfrm>
        </p:spPr>
        <p:txBody>
          <a:bodyPr>
            <a:normAutofit/>
          </a:bodyPr>
          <a:lstStyle>
            <a:lvl1pPr marL="174625" indent="-174625">
              <a:defRPr sz="1800"/>
            </a:lvl1pPr>
            <a:lvl2pPr marL="457200" indent="-228600">
              <a:defRPr sz="1600"/>
            </a:lvl2pPr>
            <a:lvl3pPr marL="685800" indent="-228600"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1" name="Content Placeholder 18"/>
          <p:cNvSpPr>
            <a:spLocks noGrp="1"/>
          </p:cNvSpPr>
          <p:nvPr>
            <p:ph sz="quarter" idx="27"/>
          </p:nvPr>
        </p:nvSpPr>
        <p:spPr>
          <a:xfrm>
            <a:off x="6107240" y="2432448"/>
            <a:ext cx="2670048" cy="2196703"/>
          </a:xfrm>
        </p:spPr>
        <p:txBody>
          <a:bodyPr>
            <a:normAutofit/>
          </a:bodyPr>
          <a:lstStyle>
            <a:lvl1pPr marL="174625" indent="-174625">
              <a:defRPr sz="1800"/>
            </a:lvl1pPr>
            <a:lvl2pPr marL="457200" indent="-228600">
              <a:defRPr sz="1600"/>
            </a:lvl2pPr>
            <a:lvl3pPr marL="685800" indent="-228600"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2618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Column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177540" y="1035169"/>
            <a:ext cx="0" cy="359398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5966460" y="1035169"/>
            <a:ext cx="0" cy="359398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024454"/>
            <a:ext cx="2560320" cy="228600"/>
          </a:xfrm>
          <a:solidFill>
            <a:srgbClr val="999B9E"/>
          </a:solidFill>
        </p:spPr>
        <p:txBody>
          <a:bodyPr lIns="9144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Header text</a:t>
            </a:r>
            <a:endParaRPr 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3291840" y="1024454"/>
            <a:ext cx="2560320" cy="228600"/>
          </a:xfrm>
          <a:solidFill>
            <a:srgbClr val="999B9E"/>
          </a:solidFill>
        </p:spPr>
        <p:txBody>
          <a:bodyPr lIns="9144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Header text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6126480" y="1024454"/>
            <a:ext cx="2560320" cy="228600"/>
          </a:xfrm>
          <a:solidFill>
            <a:srgbClr val="999B9E"/>
          </a:solidFill>
        </p:spPr>
        <p:txBody>
          <a:bodyPr lIns="9144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Header text</a:t>
            </a:r>
            <a:endParaRPr lang="en-US" dirty="0"/>
          </a:p>
        </p:txBody>
      </p:sp>
      <p:sp>
        <p:nvSpPr>
          <p:cNvPr id="14" name="Content Placeholder 12"/>
          <p:cNvSpPr>
            <a:spLocks noGrp="1"/>
          </p:cNvSpPr>
          <p:nvPr>
            <p:ph sz="quarter" idx="19"/>
          </p:nvPr>
        </p:nvSpPr>
        <p:spPr>
          <a:xfrm>
            <a:off x="366713" y="1318019"/>
            <a:ext cx="2743200" cy="3311131"/>
          </a:xfrm>
        </p:spPr>
        <p:txBody>
          <a:bodyPr>
            <a:normAutofit/>
          </a:bodyPr>
          <a:lstStyle>
            <a:lvl1pPr marL="227013" indent="-227013">
              <a:spcBef>
                <a:spcPts val="400"/>
              </a:spcBef>
              <a:defRPr sz="1600"/>
            </a:lvl1pPr>
            <a:lvl2pPr marL="460375" indent="-233363">
              <a:spcBef>
                <a:spcPts val="400"/>
              </a:spcBef>
              <a:defRPr sz="1400"/>
            </a:lvl2pPr>
            <a:lvl3pPr marL="687388" indent="-227013">
              <a:spcBef>
                <a:spcPts val="400"/>
              </a:spcBef>
              <a:defRPr sz="12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Content Placeholder 12"/>
          <p:cNvSpPr>
            <a:spLocks noGrp="1"/>
          </p:cNvSpPr>
          <p:nvPr>
            <p:ph sz="quarter" idx="27"/>
          </p:nvPr>
        </p:nvSpPr>
        <p:spPr>
          <a:xfrm>
            <a:off x="3200400" y="1318019"/>
            <a:ext cx="2743200" cy="3311131"/>
          </a:xfrm>
        </p:spPr>
        <p:txBody>
          <a:bodyPr>
            <a:normAutofit/>
          </a:bodyPr>
          <a:lstStyle>
            <a:lvl1pPr marL="227013" indent="-227013">
              <a:spcBef>
                <a:spcPts val="400"/>
              </a:spcBef>
              <a:defRPr sz="1600"/>
            </a:lvl1pPr>
            <a:lvl2pPr marL="460375" indent="-233363">
              <a:spcBef>
                <a:spcPts val="400"/>
              </a:spcBef>
              <a:defRPr sz="1400"/>
            </a:lvl2pPr>
            <a:lvl3pPr marL="687388" indent="-227013">
              <a:spcBef>
                <a:spcPts val="400"/>
              </a:spcBef>
              <a:defRPr sz="12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Content Placeholder 12"/>
          <p:cNvSpPr>
            <a:spLocks noGrp="1"/>
          </p:cNvSpPr>
          <p:nvPr>
            <p:ph sz="quarter" idx="28"/>
          </p:nvPr>
        </p:nvSpPr>
        <p:spPr>
          <a:xfrm>
            <a:off x="6034088" y="1318019"/>
            <a:ext cx="2743200" cy="3311131"/>
          </a:xfrm>
        </p:spPr>
        <p:txBody>
          <a:bodyPr>
            <a:normAutofit/>
          </a:bodyPr>
          <a:lstStyle>
            <a:lvl1pPr marL="227013" indent="-227013">
              <a:spcBef>
                <a:spcPts val="400"/>
              </a:spcBef>
              <a:defRPr sz="1600"/>
            </a:lvl1pPr>
            <a:lvl2pPr marL="460375" indent="-233363">
              <a:spcBef>
                <a:spcPts val="400"/>
              </a:spcBef>
              <a:defRPr sz="1400"/>
            </a:lvl2pPr>
            <a:lvl3pPr marL="687388" indent="-227013">
              <a:spcBef>
                <a:spcPts val="400"/>
              </a:spcBef>
              <a:defRPr sz="12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1883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-Row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endParaRPr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1491691" y="1408613"/>
            <a:ext cx="3474720" cy="667593"/>
          </a:xfrm>
        </p:spPr>
        <p:txBody>
          <a:bodyPr lIns="91440" tIns="45720" rIns="91440" bIns="45720">
            <a:normAutofit/>
          </a:bodyPr>
          <a:lstStyle>
            <a:lvl1pPr marL="0" indent="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18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2162843"/>
            <a:ext cx="8229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457200" y="3003710"/>
            <a:ext cx="8229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57200" y="3844577"/>
            <a:ext cx="8229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1318151" y="1033320"/>
            <a:ext cx="0" cy="358717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5130316" y="1033320"/>
            <a:ext cx="0" cy="358717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57200" y="1321976"/>
            <a:ext cx="8229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7"/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5302568" y="1408613"/>
            <a:ext cx="3474720" cy="667593"/>
          </a:xfrm>
        </p:spPr>
        <p:txBody>
          <a:bodyPr lIns="91440" tIns="45720" rIns="91440" bIns="45720">
            <a:normAutofit/>
          </a:bodyPr>
          <a:lstStyle>
            <a:lvl1pPr marL="0" indent="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18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5" name="Text Placeholder 11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5394960" y="1041979"/>
            <a:ext cx="3291840" cy="228600"/>
          </a:xfrm>
          <a:solidFill>
            <a:srgbClr val="999B9E"/>
          </a:solidFill>
        </p:spPr>
        <p:txBody>
          <a:bodyPr lIns="91440" anchor="ctr">
            <a:noAutofit/>
          </a:bodyPr>
          <a:lstStyle>
            <a:lvl1pPr marL="0" indent="0">
              <a:lnSpc>
                <a:spcPts val="2100"/>
              </a:lnSpc>
              <a:buFontTx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Header text</a:t>
            </a:r>
            <a:endParaRPr lang="en-US" dirty="0"/>
          </a:p>
        </p:txBody>
      </p:sp>
      <p:sp>
        <p:nvSpPr>
          <p:cNvPr id="16" name="Text Placeholder 7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491691" y="2249480"/>
            <a:ext cx="3474720" cy="667593"/>
          </a:xfrm>
        </p:spPr>
        <p:txBody>
          <a:bodyPr lIns="91440" tIns="45720" rIns="91440" bIns="45720">
            <a:normAutofit/>
          </a:bodyPr>
          <a:lstStyle>
            <a:lvl1pPr marL="0" indent="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18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7" name="Text Placeholder 7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5302568" y="2249480"/>
            <a:ext cx="3474720" cy="667593"/>
          </a:xfrm>
        </p:spPr>
        <p:txBody>
          <a:bodyPr lIns="91440" tIns="45720" rIns="91440" bIns="45720">
            <a:normAutofit/>
          </a:bodyPr>
          <a:lstStyle>
            <a:lvl1pPr marL="0" indent="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18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8" name="Text Placeholder 7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1491691" y="3090347"/>
            <a:ext cx="3474720" cy="667593"/>
          </a:xfrm>
        </p:spPr>
        <p:txBody>
          <a:bodyPr lIns="91440" tIns="45720" rIns="91440" bIns="45720">
            <a:normAutofit/>
          </a:bodyPr>
          <a:lstStyle>
            <a:lvl1pPr marL="0" indent="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18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9" name="Text Placeholder 7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5302568" y="3090347"/>
            <a:ext cx="3474720" cy="667593"/>
          </a:xfrm>
        </p:spPr>
        <p:txBody>
          <a:bodyPr lIns="91440" tIns="45720" rIns="91440" bIns="45720">
            <a:normAutofit/>
          </a:bodyPr>
          <a:lstStyle>
            <a:lvl1pPr marL="0" indent="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18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20" name="Text Placeholder 7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1491691" y="3931212"/>
            <a:ext cx="3474720" cy="667593"/>
          </a:xfrm>
        </p:spPr>
        <p:txBody>
          <a:bodyPr lIns="91440" tIns="45720" rIns="91440" bIns="45720">
            <a:normAutofit/>
          </a:bodyPr>
          <a:lstStyle>
            <a:lvl1pPr marL="0" indent="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18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21" name="Text Placeholder 7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5302568" y="3931212"/>
            <a:ext cx="3474720" cy="667593"/>
          </a:xfrm>
        </p:spPr>
        <p:txBody>
          <a:bodyPr lIns="91440" tIns="45720" rIns="91440" bIns="45720">
            <a:normAutofit/>
          </a:bodyPr>
          <a:lstStyle>
            <a:lvl1pPr marL="0" indent="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18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22" name="Text Placeholder 11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1583131" y="1041979"/>
            <a:ext cx="3291840" cy="228600"/>
          </a:xfrm>
          <a:solidFill>
            <a:srgbClr val="999B9E"/>
          </a:solidFill>
        </p:spPr>
        <p:txBody>
          <a:bodyPr lIns="91440" anchor="ctr">
            <a:noAutofit/>
          </a:bodyPr>
          <a:lstStyle>
            <a:lvl1pPr marL="0" indent="0">
              <a:lnSpc>
                <a:spcPts val="2100"/>
              </a:lnSpc>
              <a:buFontTx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Header text</a:t>
            </a:r>
            <a:endParaRPr lang="en-US" dirty="0"/>
          </a:p>
        </p:txBody>
      </p:sp>
      <p:sp>
        <p:nvSpPr>
          <p:cNvPr id="23" name="Text Placeholder 54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459450" y="1385469"/>
            <a:ext cx="710699" cy="7094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700"/>
              </a:lnSpc>
              <a:buFontTx/>
              <a:buNone/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24" name="Text Placeholder 54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459450" y="2221912"/>
            <a:ext cx="710699" cy="7094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700"/>
              </a:lnSpc>
              <a:buFontTx/>
              <a:buNone/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25" name="Text Placeholder 54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459450" y="3058355"/>
            <a:ext cx="710699" cy="7094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700"/>
              </a:lnSpc>
              <a:buFontTx/>
              <a:buNone/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26" name="Text Placeholder 54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459450" y="3894798"/>
            <a:ext cx="710699" cy="7094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700"/>
              </a:lnSpc>
              <a:buFontTx/>
              <a:buNone/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36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259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6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47970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847237" y="2700890"/>
            <a:ext cx="1400175" cy="3428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1A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56750" y="1028700"/>
            <a:ext cx="7020539" cy="1614789"/>
          </a:xfrm>
        </p:spPr>
        <p:txBody>
          <a:bodyPr anchor="b"/>
          <a:lstStyle>
            <a:lvl1pPr>
              <a:lnSpc>
                <a:spcPct val="8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1756750" y="2772062"/>
            <a:ext cx="7020538" cy="1296591"/>
          </a:xfrm>
        </p:spPr>
        <p:txBody>
          <a:bodyPr>
            <a:normAutofit/>
          </a:bodyPr>
          <a:lstStyle>
            <a:lvl1pPr marL="0" indent="0">
              <a:buNone/>
              <a:defRPr sz="1400" cap="all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5" descr="W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1590" y="283403"/>
            <a:ext cx="398386" cy="265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877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4797050"/>
          </a:xfrm>
          <a:prstGeom prst="rect">
            <a:avLst/>
          </a:prstGeom>
          <a:solidFill>
            <a:srgbClr val="999B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847237" y="2700890"/>
            <a:ext cx="1400175" cy="3428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1A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56750" y="1028700"/>
            <a:ext cx="7020539" cy="1614789"/>
          </a:xfrm>
        </p:spPr>
        <p:txBody>
          <a:bodyPr anchor="b"/>
          <a:lstStyle>
            <a:lvl1pPr>
              <a:lnSpc>
                <a:spcPct val="8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1756750" y="2772062"/>
            <a:ext cx="7020538" cy="1296591"/>
          </a:xfrm>
        </p:spPr>
        <p:txBody>
          <a:bodyPr>
            <a:normAutofit/>
          </a:bodyPr>
          <a:lstStyle>
            <a:lvl1pPr marL="0" indent="0">
              <a:buNone/>
              <a:defRPr sz="14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15" descr="W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1590" y="283403"/>
            <a:ext cx="398386" cy="265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66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47970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847237" y="2700890"/>
            <a:ext cx="1400175" cy="3428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1A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56750" y="1028700"/>
            <a:ext cx="7020539" cy="1614789"/>
          </a:xfrm>
        </p:spPr>
        <p:txBody>
          <a:bodyPr anchor="b"/>
          <a:lstStyle>
            <a:lvl1pPr>
              <a:lnSpc>
                <a:spcPct val="8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1756750" y="2772062"/>
            <a:ext cx="7020538" cy="1296591"/>
          </a:xfrm>
        </p:spPr>
        <p:txBody>
          <a:bodyPr>
            <a:normAutofit/>
          </a:bodyPr>
          <a:lstStyle>
            <a:lvl1pPr marL="0" indent="0">
              <a:buNone/>
              <a:defRPr sz="14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5" descr="W"/>
          <p:cNvPicPr>
            <a:picLocks noChangeAspect="1" noChangeArrowheads="1"/>
          </p:cNvPicPr>
          <p:nvPr userDrawn="1"/>
        </p:nvPicPr>
        <p:blipFill>
          <a:blip r:embed="rId2" cstate="print">
            <a:lum bright="100000" contrast="100000"/>
          </a:blip>
          <a:srcRect/>
          <a:stretch>
            <a:fillRect/>
          </a:stretch>
        </p:blipFill>
        <p:spPr bwMode="auto">
          <a:xfrm>
            <a:off x="8281590" y="283403"/>
            <a:ext cx="398386" cy="265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0972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image divide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9144000" cy="4800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4572000" y="1028700"/>
            <a:ext cx="4114800" cy="2699147"/>
          </a:xfrm>
          <a:solidFill>
            <a:srgbClr val="000000">
              <a:alpha val="40000"/>
            </a:srgbClr>
          </a:solidFill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1588" indent="0">
              <a:buNone/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8496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38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of Contents or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028700"/>
            <a:ext cx="914400" cy="2133933"/>
          </a:xfrm>
          <a:prstGeom prst="rect">
            <a:avLst/>
          </a:prstGeom>
          <a:solidFill>
            <a:srgbClr val="CE114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/>
          </p:nvPr>
        </p:nvSpPr>
        <p:spPr>
          <a:xfrm>
            <a:off x="1029848" y="1060848"/>
            <a:ext cx="7747440" cy="356830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963998" y="1028701"/>
            <a:ext cx="5938793" cy="3428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1124915" y="1028701"/>
            <a:ext cx="1400175" cy="34289"/>
          </a:xfrm>
          <a:prstGeom prst="rect">
            <a:avLst/>
          </a:prstGeom>
          <a:solidFill>
            <a:srgbClr val="00A5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1A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398153" y="4881582"/>
            <a:ext cx="189026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0" kern="1200" dirty="0" smtClean="0">
                <a:solidFill>
                  <a:schemeClr val="accent6"/>
                </a:solidFill>
                <a:latin typeface="+mj-lt"/>
                <a:ea typeface="+mn-ea"/>
                <a:cs typeface="+mn-cs"/>
              </a:rPr>
              <a:t>© 2015 Weatherford. All rights reserved.</a:t>
            </a:r>
            <a:endParaRPr lang="en-US" sz="800" b="0" kern="1200" dirty="0">
              <a:solidFill>
                <a:schemeClr val="accent6"/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17" name="Picture 15" descr="W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1590" y="283403"/>
            <a:ext cx="398386" cy="265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4" y="4777899"/>
            <a:ext cx="1830017" cy="34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00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eft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0300" y="928197"/>
            <a:ext cx="6376988" cy="370095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319353" y="1028700"/>
            <a:ext cx="0" cy="3600450"/>
          </a:xfrm>
          <a:prstGeom prst="line">
            <a:avLst/>
          </a:prstGeom>
          <a:ln w="6350" cmpd="sng">
            <a:solidFill>
              <a:srgbClr val="4C4D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66713" y="949722"/>
            <a:ext cx="1862137" cy="367942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  <a:lvl2pPr marL="0" indent="0">
              <a:buNone/>
              <a:defRPr sz="18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1302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4" y="4777899"/>
            <a:ext cx="1830017" cy="34747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6714" y="208706"/>
            <a:ext cx="7772400" cy="61722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714" y="919076"/>
            <a:ext cx="8410575" cy="3710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746480" y="4802506"/>
            <a:ext cx="6400800" cy="3429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2180796" y="4802506"/>
            <a:ext cx="1371600" cy="34290"/>
          </a:xfrm>
          <a:prstGeom prst="rect">
            <a:avLst/>
          </a:prstGeom>
          <a:solidFill>
            <a:srgbClr val="00A5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1A1"/>
              </a:solidFill>
            </a:endParaRPr>
          </a:p>
        </p:txBody>
      </p:sp>
      <p:pic>
        <p:nvPicPr>
          <p:cNvPr id="10" name="Picture 15" descr="W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281590" y="283403"/>
            <a:ext cx="398386" cy="265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 userDrawn="1"/>
        </p:nvSpPr>
        <p:spPr>
          <a:xfrm>
            <a:off x="6398153" y="4881582"/>
            <a:ext cx="189026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0" kern="1200" dirty="0" smtClean="0">
                <a:solidFill>
                  <a:schemeClr val="accent6"/>
                </a:solidFill>
                <a:latin typeface="+mj-lt"/>
                <a:ea typeface="+mn-ea"/>
                <a:cs typeface="+mn-cs"/>
              </a:rPr>
              <a:t>© 2015 Weatherford. All rights reserved.</a:t>
            </a:r>
            <a:endParaRPr lang="en-US" sz="800" b="0" kern="1200" dirty="0">
              <a:solidFill>
                <a:schemeClr val="accent6"/>
              </a:solidFill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0982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699" r:id="rId2"/>
    <p:sldLayoutId id="2147483676" r:id="rId3"/>
    <p:sldLayoutId id="2147483702" r:id="rId4"/>
    <p:sldLayoutId id="2147483703" r:id="rId5"/>
    <p:sldLayoutId id="2147483705" r:id="rId6"/>
    <p:sldLayoutId id="2147483683" r:id="rId7"/>
    <p:sldLayoutId id="2147483651" r:id="rId8"/>
    <p:sldLayoutId id="2147483704" r:id="rId9"/>
    <p:sldLayoutId id="2147483701" r:id="rId10"/>
    <p:sldLayoutId id="2147483659" r:id="rId11"/>
    <p:sldLayoutId id="2147483657" r:id="rId12"/>
    <p:sldLayoutId id="2147483660" r:id="rId13"/>
    <p:sldLayoutId id="2147483661" r:id="rId14"/>
    <p:sldLayoutId id="2147483654" r:id="rId15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000"/>
        </a:spcBef>
        <a:buClr>
          <a:schemeClr val="accent1"/>
        </a:buClr>
        <a:buSzPct val="70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342900" algn="l" defTabSz="914400" rtl="0" eaLnBrk="1" latinLnBrk="0" hangingPunct="1">
        <a:spcBef>
          <a:spcPts val="800"/>
        </a:spcBef>
        <a:buClr>
          <a:schemeClr val="accent1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25525" indent="-341313" algn="l" defTabSz="914400" rtl="0" eaLnBrk="1" latinLnBrk="0" hangingPunct="1">
        <a:spcBef>
          <a:spcPts val="600"/>
        </a:spcBef>
        <a:buClr>
          <a:schemeClr val="accent1"/>
        </a:buClr>
        <a:buSzPct val="70000"/>
        <a:buFont typeface="Wingdings" panose="05000000000000000000" pitchFamily="2" charset="2"/>
        <a:buChar char="l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4775" indent="-349250" algn="l" defTabSz="914400" rtl="0" eaLnBrk="1" latinLnBrk="0" hangingPunct="1">
        <a:spcBef>
          <a:spcPts val="400"/>
        </a:spcBef>
        <a:buClr>
          <a:schemeClr val="accent1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17675" indent="-342900" algn="l" defTabSz="914400" rtl="0" eaLnBrk="1" latinLnBrk="0" hangingPunct="1">
        <a:spcBef>
          <a:spcPts val="200"/>
        </a:spcBef>
        <a:buClr>
          <a:schemeClr val="accent1"/>
        </a:buClr>
        <a:buSzPct val="70000"/>
        <a:buFont typeface="Wingdings" panose="05000000000000000000" pitchFamily="2" charset="2"/>
        <a:buChar char="n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ep-weatherford.com/events/2015_WESC/WESC_Survey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Optimizing Device Communication and Analyzing UIS Performance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Ryan Ackerman, Software Developer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98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Amount of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is the data organized?</a:t>
            </a:r>
          </a:p>
          <a:p>
            <a:r>
              <a:rPr lang="en-US" dirty="0" smtClean="0"/>
              <a:t>Flexibility (Don’t point that gun at your foot)</a:t>
            </a:r>
          </a:p>
          <a:p>
            <a:pPr lvl="1"/>
            <a:r>
              <a:rPr lang="en-US" dirty="0" smtClean="0"/>
              <a:t>Data request structure.</a:t>
            </a:r>
            <a:endParaRPr lang="en-US" dirty="0"/>
          </a:p>
          <a:p>
            <a:r>
              <a:rPr lang="en-US" dirty="0" err="1" smtClean="0"/>
              <a:t>Comm</a:t>
            </a:r>
            <a:r>
              <a:rPr lang="en-US" dirty="0" smtClean="0"/>
              <a:t> infrastructure considerations?</a:t>
            </a:r>
          </a:p>
        </p:txBody>
      </p:sp>
    </p:spTree>
    <p:extLst>
      <p:ext uri="{BB962C8B-B14F-4D97-AF65-F5344CB8AC3E}">
        <p14:creationId xmlns:p14="http://schemas.microsoft.com/office/powerpoint/2010/main" val="63234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Allen Bradley SLC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Data </a:t>
            </a:r>
            <a:r>
              <a:rPr lang="en-US" dirty="0" err="1" smtClean="0"/>
              <a:t>Transfered</a:t>
            </a:r>
            <a:endParaRPr lang="en-US" dirty="0" smtClean="0"/>
          </a:p>
          <a:p>
            <a:pPr lvl="1"/>
            <a:r>
              <a:rPr lang="en-US" dirty="0" smtClean="0"/>
              <a:t>434 Bytes</a:t>
            </a:r>
          </a:p>
          <a:p>
            <a:pPr lvl="1"/>
            <a:r>
              <a:rPr lang="en-US" dirty="0" smtClean="0"/>
              <a:t>4 Round Trips</a:t>
            </a:r>
            <a:endParaRPr lang="en-US" dirty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925059" y="1483181"/>
          <a:ext cx="7852230" cy="19131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52230"/>
              </a:tblGrid>
              <a:tr h="1913164"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fileBlocks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</a:p>
                    <a:p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&lt;block1 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fileNum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="8" 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fileType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="F" 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startElem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="0" 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numElems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="3"/&gt;</a:t>
                      </a:r>
                    </a:p>
                    <a:p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&lt;block2 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fileNum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="8" 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fileType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="F" 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startElem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="9" 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numElems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="2"/&gt;</a:t>
                      </a:r>
                    </a:p>
                    <a:p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&lt;block3 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fileNum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="8" 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fileType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="F" 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startElem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="25" 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numElems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="1"/&gt;</a:t>
                      </a:r>
                    </a:p>
                    <a:p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&lt;/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fileBlocks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914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Allen Bradley SLC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Data </a:t>
            </a:r>
            <a:r>
              <a:rPr lang="en-US" dirty="0" err="1" smtClean="0"/>
              <a:t>Transfered</a:t>
            </a:r>
            <a:endParaRPr lang="en-US" dirty="0" smtClean="0"/>
          </a:p>
          <a:p>
            <a:pPr lvl="1"/>
            <a:r>
              <a:rPr lang="en-US" dirty="0" smtClean="0"/>
              <a:t>278 Bytes</a:t>
            </a:r>
          </a:p>
          <a:p>
            <a:pPr lvl="1"/>
            <a:r>
              <a:rPr lang="en-US" dirty="0" smtClean="0"/>
              <a:t>2 Round Trips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925059" y="1468666"/>
          <a:ext cx="7852230" cy="12600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52230"/>
              </a:tblGrid>
              <a:tr h="1260020"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fileBlocks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</a:p>
                    <a:p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&lt;block1 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fileNum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="8" 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fileType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="F" 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startElem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="0" 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numElems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="26"/&gt;</a:t>
                      </a:r>
                    </a:p>
                    <a:p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&lt;/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fileBlocks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419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Applies to Other EIEs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Modbus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928914" y="1648279"/>
          <a:ext cx="7848375" cy="15503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48375"/>
              </a:tblGrid>
              <a:tr h="1550308">
                <a:tc>
                  <a:txBody>
                    <a:bodyPr/>
                    <a:lstStyle/>
                    <a:p>
                      <a:r>
                        <a:rPr lang="en-US" dirty="0" smtClean="0"/>
                        <a:t> &lt;</a:t>
                      </a:r>
                      <a:r>
                        <a:rPr lang="en-US" dirty="0" err="1" smtClean="0"/>
                        <a:t>modbusReadBlocks</a:t>
                      </a:r>
                      <a:r>
                        <a:rPr lang="en-US" dirty="0" smtClean="0"/>
                        <a:t>&gt;</a:t>
                      </a:r>
                    </a:p>
                    <a:p>
                      <a:r>
                        <a:rPr lang="en-US" dirty="0" smtClean="0"/>
                        <a:t>    &lt;block1 </a:t>
                      </a:r>
                      <a:r>
                        <a:rPr lang="en-US" dirty="0" err="1" smtClean="0"/>
                        <a:t>regCnt</a:t>
                      </a:r>
                      <a:r>
                        <a:rPr lang="en-US" dirty="0" smtClean="0"/>
                        <a:t>="1" </a:t>
                      </a:r>
                      <a:r>
                        <a:rPr lang="en-US" dirty="0" err="1" smtClean="0"/>
                        <a:t>regNum</a:t>
                      </a:r>
                      <a:r>
                        <a:rPr lang="en-US" dirty="0" smtClean="0"/>
                        <a:t>="1000" </a:t>
                      </a:r>
                      <a:r>
                        <a:rPr lang="en-US" dirty="0" err="1" smtClean="0"/>
                        <a:t>regByteLen</a:t>
                      </a:r>
                      <a:r>
                        <a:rPr lang="en-US" dirty="0" smtClean="0"/>
                        <a:t>="4" </a:t>
                      </a:r>
                      <a:r>
                        <a:rPr lang="en-US" dirty="0" err="1" smtClean="0"/>
                        <a:t>funcCode</a:t>
                      </a:r>
                      <a:r>
                        <a:rPr lang="en-US" dirty="0" smtClean="0"/>
                        <a:t>="3"/&gt;</a:t>
                      </a:r>
                    </a:p>
                    <a:p>
                      <a:r>
                        <a:rPr lang="en-US" dirty="0" smtClean="0"/>
                        <a:t>    &lt;block2 </a:t>
                      </a:r>
                      <a:r>
                        <a:rPr lang="en-US" dirty="0" err="1" smtClean="0"/>
                        <a:t>regCnt</a:t>
                      </a:r>
                      <a:r>
                        <a:rPr lang="en-US" dirty="0" smtClean="0"/>
                        <a:t>="1" </a:t>
                      </a:r>
                      <a:r>
                        <a:rPr lang="en-US" dirty="0" err="1" smtClean="0"/>
                        <a:t>regNum</a:t>
                      </a:r>
                      <a:r>
                        <a:rPr lang="en-US" dirty="0" smtClean="0"/>
                        <a:t>="1010" </a:t>
                      </a:r>
                      <a:r>
                        <a:rPr lang="en-US" dirty="0" err="1" smtClean="0"/>
                        <a:t>regByteLen</a:t>
                      </a:r>
                      <a:r>
                        <a:rPr lang="en-US" dirty="0" smtClean="0"/>
                        <a:t>="4" </a:t>
                      </a:r>
                      <a:r>
                        <a:rPr lang="en-US" dirty="0" err="1" smtClean="0"/>
                        <a:t>funcCode</a:t>
                      </a:r>
                      <a:r>
                        <a:rPr lang="en-US" dirty="0" smtClean="0"/>
                        <a:t>="3"/&gt;</a:t>
                      </a:r>
                    </a:p>
                    <a:p>
                      <a:r>
                        <a:rPr lang="en-US" dirty="0" smtClean="0"/>
                        <a:t>    &lt;block3 </a:t>
                      </a:r>
                      <a:r>
                        <a:rPr lang="en-US" dirty="0" err="1" smtClean="0"/>
                        <a:t>regCnt</a:t>
                      </a:r>
                      <a:r>
                        <a:rPr lang="en-US" dirty="0" smtClean="0"/>
                        <a:t>="1" </a:t>
                      </a:r>
                      <a:r>
                        <a:rPr lang="en-US" dirty="0" err="1" smtClean="0"/>
                        <a:t>regNum</a:t>
                      </a:r>
                      <a:r>
                        <a:rPr lang="en-US" dirty="0" smtClean="0"/>
                        <a:t>="1020" </a:t>
                      </a:r>
                      <a:r>
                        <a:rPr lang="en-US" dirty="0" err="1" smtClean="0"/>
                        <a:t>regByteLen</a:t>
                      </a:r>
                      <a:r>
                        <a:rPr lang="en-US" dirty="0" smtClean="0"/>
                        <a:t>="4" </a:t>
                      </a:r>
                      <a:r>
                        <a:rPr lang="en-US" dirty="0" err="1" smtClean="0"/>
                        <a:t>funcCode</a:t>
                      </a:r>
                      <a:r>
                        <a:rPr lang="en-US" dirty="0" smtClean="0"/>
                        <a:t>="3"/&gt;</a:t>
                      </a:r>
                    </a:p>
                    <a:p>
                      <a:r>
                        <a:rPr lang="en-US" dirty="0" smtClean="0"/>
                        <a:t>&lt;/</a:t>
                      </a:r>
                      <a:r>
                        <a:rPr lang="en-US" dirty="0" err="1" smtClean="0"/>
                        <a:t>modbusReadBlocks</a:t>
                      </a:r>
                      <a:r>
                        <a:rPr lang="en-US" dirty="0" smtClean="0"/>
                        <a:t>&gt;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299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 Data In/Out (Analysis)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Latency</a:t>
            </a:r>
          </a:p>
          <a:p>
            <a:pPr lvl="1"/>
            <a:r>
              <a:rPr lang="en-US" dirty="0" smtClean="0"/>
              <a:t>External Causes</a:t>
            </a:r>
          </a:p>
          <a:p>
            <a:pPr lvl="2"/>
            <a:r>
              <a:rPr lang="en-US" dirty="0" smtClean="0"/>
              <a:t>Connection Type</a:t>
            </a:r>
          </a:p>
          <a:p>
            <a:pPr lvl="2"/>
            <a:r>
              <a:rPr lang="en-US" dirty="0" smtClean="0"/>
              <a:t>Environmental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575" y="1017884"/>
            <a:ext cx="4685183" cy="351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82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Latency (External)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Comm</a:t>
            </a:r>
            <a:r>
              <a:rPr lang="en-US" dirty="0" smtClean="0"/>
              <a:t> Data Viewer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029" y="1483801"/>
            <a:ext cx="68580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8073" y="919076"/>
            <a:ext cx="3051992" cy="32563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 Data In/Out (Analysis)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Latency</a:t>
            </a:r>
          </a:p>
          <a:p>
            <a:pPr lvl="1"/>
            <a:r>
              <a:rPr lang="en-US" dirty="0" smtClean="0"/>
              <a:t>Internal Causes</a:t>
            </a:r>
          </a:p>
          <a:p>
            <a:pPr lvl="2"/>
            <a:r>
              <a:rPr lang="en-US" dirty="0" smtClean="0"/>
              <a:t>Message Delay </a:t>
            </a:r>
          </a:p>
          <a:p>
            <a:pPr lvl="3"/>
            <a:r>
              <a:rPr lang="en-US" dirty="0" smtClean="0"/>
              <a:t>Remote</a:t>
            </a:r>
          </a:p>
          <a:p>
            <a:pPr lvl="3"/>
            <a:r>
              <a:rPr lang="en-US" dirty="0" err="1" smtClean="0"/>
              <a:t>Comm</a:t>
            </a: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4871" y="1786165"/>
            <a:ext cx="3755871" cy="28429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3732" y="3381830"/>
            <a:ext cx="2550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The greater of the two values is used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5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Latency (Internal)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Comm</a:t>
            </a:r>
            <a:r>
              <a:rPr lang="en-US" dirty="0" smtClean="0"/>
              <a:t> Data Viewer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483801"/>
            <a:ext cx="68580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23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TX vs. PT Queue</a:t>
            </a:r>
          </a:p>
          <a:p>
            <a:r>
              <a:rPr lang="en-US" dirty="0" smtClean="0"/>
              <a:t>Three </a:t>
            </a:r>
            <a:r>
              <a:rPr lang="en-US" dirty="0"/>
              <a:t>threads per </a:t>
            </a:r>
            <a:r>
              <a:rPr lang="en-US" dirty="0" smtClean="0"/>
              <a:t>queue</a:t>
            </a:r>
          </a:p>
          <a:p>
            <a:r>
              <a:rPr lang="en-US" dirty="0" smtClean="0"/>
              <a:t>Normalize data to XML</a:t>
            </a:r>
          </a:p>
          <a:p>
            <a:r>
              <a:rPr lang="en-US" dirty="0"/>
              <a:t>Writes data to </a:t>
            </a:r>
            <a:r>
              <a:rPr lang="en-US" dirty="0" smtClean="0"/>
              <a:t>database</a:t>
            </a:r>
          </a:p>
          <a:p>
            <a:r>
              <a:rPr lang="en-US" dirty="0"/>
              <a:t>Updates point records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0232" y="920319"/>
            <a:ext cx="4017057" cy="370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71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Several operations executed</a:t>
            </a:r>
          </a:p>
          <a:p>
            <a:pPr lvl="1"/>
            <a:r>
              <a:rPr lang="en-US" dirty="0" smtClean="0"/>
              <a:t>Parse response</a:t>
            </a:r>
          </a:p>
          <a:p>
            <a:pPr lvl="2"/>
            <a:r>
              <a:rPr lang="en-US" dirty="0"/>
              <a:t>Decode </a:t>
            </a:r>
            <a:r>
              <a:rPr lang="en-US" dirty="0" smtClean="0"/>
              <a:t>bytes</a:t>
            </a:r>
            <a:endParaRPr lang="en-US" dirty="0"/>
          </a:p>
          <a:p>
            <a:pPr lvl="2"/>
            <a:r>
              <a:rPr lang="en-US" dirty="0"/>
              <a:t>Do any conversions</a:t>
            </a:r>
          </a:p>
          <a:p>
            <a:pPr lvl="2"/>
            <a:r>
              <a:rPr lang="en-US" dirty="0" smtClean="0"/>
              <a:t>Normalize </a:t>
            </a:r>
            <a:r>
              <a:rPr lang="en-US" dirty="0"/>
              <a:t>to </a:t>
            </a:r>
            <a:r>
              <a:rPr lang="en-US" dirty="0" smtClean="0"/>
              <a:t>XML</a:t>
            </a:r>
          </a:p>
          <a:p>
            <a:pPr lvl="1"/>
            <a:r>
              <a:rPr lang="en-US" dirty="0" smtClean="0"/>
              <a:t>Process points</a:t>
            </a:r>
          </a:p>
          <a:p>
            <a:pPr lvl="2"/>
            <a:r>
              <a:rPr lang="en-US" dirty="0" smtClean="0"/>
              <a:t>Generally fast</a:t>
            </a:r>
          </a:p>
          <a:p>
            <a:pPr lvl="1"/>
            <a:r>
              <a:rPr lang="en-US" dirty="0" smtClean="0"/>
              <a:t>Save data</a:t>
            </a:r>
          </a:p>
          <a:p>
            <a:pPr lvl="2"/>
            <a:r>
              <a:rPr lang="en-US" dirty="0" smtClean="0"/>
              <a:t>Avoid </a:t>
            </a:r>
            <a:r>
              <a:rPr lang="en-US" dirty="0"/>
              <a:t>when necessary</a:t>
            </a:r>
          </a:p>
          <a:p>
            <a:pPr lvl="3"/>
            <a:r>
              <a:rPr lang="en-US" dirty="0" err="1"/>
              <a:t>forceSave</a:t>
            </a:r>
            <a:r>
              <a:rPr lang="en-US" dirty="0"/>
              <a:t>=“</a:t>
            </a:r>
            <a:r>
              <a:rPr lang="en-US" dirty="0" err="1"/>
              <a:t>true|false</a:t>
            </a:r>
            <a:r>
              <a:rPr lang="en-US" dirty="0"/>
              <a:t>”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8670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Overview: UIS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does UIS processing work?</a:t>
            </a:r>
          </a:p>
          <a:p>
            <a:pPr lvl="1"/>
            <a:r>
              <a:rPr lang="en-US" dirty="0"/>
              <a:t>How do I optimize device communications?</a:t>
            </a:r>
            <a:endParaRPr lang="en-US" dirty="0" smtClean="0"/>
          </a:p>
          <a:p>
            <a:r>
              <a:rPr lang="en-US" dirty="0" smtClean="0"/>
              <a:t>How can I create an optimal polling strategy?</a:t>
            </a:r>
          </a:p>
          <a:p>
            <a:r>
              <a:rPr lang="en-US" dirty="0" smtClean="0"/>
              <a:t>How do I monitor UIS performance?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68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TX/PT Queue 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Number of threads</a:t>
            </a:r>
          </a:p>
          <a:p>
            <a:r>
              <a:rPr lang="en-US" dirty="0" smtClean="0"/>
              <a:t>Positive effects of thread count</a:t>
            </a:r>
          </a:p>
          <a:p>
            <a:r>
              <a:rPr lang="en-US" dirty="0" smtClean="0"/>
              <a:t>Negative effects of thread count</a:t>
            </a:r>
          </a:p>
          <a:p>
            <a:r>
              <a:rPr lang="en-US" dirty="0" err="1" smtClean="0"/>
              <a:t>UIS.cfg</a:t>
            </a:r>
            <a:endParaRPr lang="en-US" dirty="0" smtClean="0"/>
          </a:p>
          <a:p>
            <a:pPr lvl="1"/>
            <a:r>
              <a:rPr lang="en-US" dirty="0" smtClean="0"/>
              <a:t>TXTHREADS</a:t>
            </a:r>
          </a:p>
          <a:p>
            <a:pPr lvl="1"/>
            <a:r>
              <a:rPr lang="en-US" dirty="0" smtClean="0"/>
              <a:t>PNTTHREADS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79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PT/TX Thread Configuration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6714" y="883077"/>
            <a:ext cx="8098323" cy="11171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713" y="2209962"/>
            <a:ext cx="8098323" cy="1061358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5"/>
          <a:stretch>
            <a:fillRect/>
          </a:stretch>
        </p:blipFill>
        <p:spPr>
          <a:xfrm>
            <a:off x="366714" y="3510642"/>
            <a:ext cx="8098323" cy="11185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97719"/>
            <a:ext cx="95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Default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934519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 threads (optimized)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-1" y="3225998"/>
            <a:ext cx="2562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16 threads (degrading)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93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DDS File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there data that is not needed?</a:t>
            </a:r>
          </a:p>
          <a:p>
            <a:r>
              <a:rPr lang="en-US" dirty="0" smtClean="0"/>
              <a:t>Costs to write</a:t>
            </a:r>
          </a:p>
          <a:p>
            <a:r>
              <a:rPr lang="en-US" dirty="0" smtClean="0"/>
              <a:t>Costs to prune</a:t>
            </a:r>
          </a:p>
          <a:p>
            <a:r>
              <a:rPr lang="en-US" dirty="0" smtClean="0"/>
              <a:t>Moving DDS/database to fast disk (SSD)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59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DDS Excess Transactions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identify</a:t>
            </a:r>
            <a:endParaRPr lang="en-US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932" y="919164"/>
            <a:ext cx="4937136" cy="370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37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Polling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Schedule</a:t>
            </a:r>
          </a:p>
          <a:p>
            <a:r>
              <a:rPr lang="en-US" dirty="0" smtClean="0"/>
              <a:t>Organization</a:t>
            </a:r>
          </a:p>
          <a:p>
            <a:r>
              <a:rPr lang="en-US" dirty="0" smtClean="0"/>
              <a:t>Throttling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81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Polling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Frequency</a:t>
            </a:r>
          </a:p>
          <a:p>
            <a:r>
              <a:rPr lang="en-US" dirty="0" smtClean="0"/>
              <a:t>Evaluate relationship between poll schedule and data</a:t>
            </a:r>
          </a:p>
          <a:p>
            <a:r>
              <a:rPr lang="en-US" dirty="0" smtClean="0"/>
              <a:t>Break up polls into critical, high and low tasks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78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Organizing Polls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data</a:t>
            </a:r>
          </a:p>
          <a:p>
            <a:pPr lvl="1"/>
            <a:r>
              <a:rPr lang="en-US" dirty="0" smtClean="0"/>
              <a:t>Real Time</a:t>
            </a:r>
          </a:p>
          <a:p>
            <a:pPr lvl="1"/>
            <a:r>
              <a:rPr lang="en-US" dirty="0" smtClean="0"/>
              <a:t>Historical</a:t>
            </a:r>
          </a:p>
          <a:p>
            <a:r>
              <a:rPr lang="en-US" dirty="0" smtClean="0"/>
              <a:t>By </a:t>
            </a:r>
            <a:r>
              <a:rPr lang="en-US" dirty="0" err="1" smtClean="0"/>
              <a:t>comm</a:t>
            </a:r>
            <a:r>
              <a:rPr lang="en-US" dirty="0" smtClean="0"/>
              <a:t> (fine tuned throttling)</a:t>
            </a:r>
          </a:p>
          <a:p>
            <a:r>
              <a:rPr lang="en-US" dirty="0" smtClean="0"/>
              <a:t>By frequency</a:t>
            </a:r>
          </a:p>
          <a:p>
            <a:r>
              <a:rPr lang="en-US" dirty="0" smtClean="0"/>
              <a:t>By priority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87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MSS Task Throttling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Response processing queue size</a:t>
            </a:r>
          </a:p>
          <a:p>
            <a:r>
              <a:rPr lang="en-US" dirty="0" smtClean="0"/>
              <a:t>Global </a:t>
            </a:r>
            <a:r>
              <a:rPr lang="en-US" dirty="0" err="1" smtClean="0"/>
              <a:t>comm</a:t>
            </a:r>
            <a:r>
              <a:rPr lang="en-US" dirty="0" smtClean="0"/>
              <a:t> queue size</a:t>
            </a:r>
          </a:p>
          <a:p>
            <a:r>
              <a:rPr lang="en-US" dirty="0" err="1" smtClean="0"/>
              <a:t>Comm</a:t>
            </a:r>
            <a:r>
              <a:rPr lang="en-US" dirty="0" smtClean="0"/>
              <a:t> specific queue size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85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1" y="683052"/>
            <a:ext cx="4314825" cy="4010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MSS Task Throttling Points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UDCs</a:t>
            </a:r>
          </a:p>
          <a:p>
            <a:pPr lvl="1"/>
            <a:r>
              <a:rPr lang="en-US" dirty="0" smtClean="0"/>
              <a:t>Pending </a:t>
            </a:r>
            <a:r>
              <a:rPr lang="en-US" dirty="0" err="1" smtClean="0"/>
              <a:t>comm</a:t>
            </a:r>
            <a:r>
              <a:rPr lang="en-US" dirty="0" smtClean="0"/>
              <a:t> &lt;SYCSPEND&gt;</a:t>
            </a:r>
          </a:p>
          <a:p>
            <a:pPr lvl="1"/>
            <a:r>
              <a:rPr lang="en-US" dirty="0" smtClean="0"/>
              <a:t>Response processing &lt;SYPROCQUE&gt;</a:t>
            </a:r>
          </a:p>
          <a:p>
            <a:r>
              <a:rPr lang="en-US" dirty="0" smtClean="0"/>
              <a:t>Facilities</a:t>
            </a:r>
          </a:p>
          <a:p>
            <a:pPr lvl="1"/>
            <a:r>
              <a:rPr lang="en-US" dirty="0" smtClean="0"/>
              <a:t>UIS</a:t>
            </a:r>
          </a:p>
          <a:p>
            <a:pPr lvl="1"/>
            <a:r>
              <a:rPr lang="en-US" dirty="0" smtClean="0"/>
              <a:t>COMM</a:t>
            </a:r>
          </a:p>
          <a:p>
            <a:r>
              <a:rPr lang="en-US" dirty="0" smtClean="0"/>
              <a:t>Points on UIS</a:t>
            </a:r>
          </a:p>
          <a:p>
            <a:pPr lvl="1"/>
            <a:r>
              <a:rPr lang="en-US" dirty="0" smtClean="0"/>
              <a:t>Response processing queue</a:t>
            </a:r>
          </a:p>
          <a:p>
            <a:pPr lvl="1"/>
            <a:r>
              <a:rPr lang="en-US" dirty="0" smtClean="0"/>
              <a:t>Global </a:t>
            </a:r>
            <a:r>
              <a:rPr lang="en-US" dirty="0" err="1" smtClean="0"/>
              <a:t>comm</a:t>
            </a:r>
            <a:r>
              <a:rPr lang="en-US" dirty="0" smtClean="0"/>
              <a:t> queue</a:t>
            </a:r>
          </a:p>
          <a:p>
            <a:pPr lvl="1"/>
            <a:r>
              <a:rPr lang="en-US" dirty="0" err="1" smtClean="0"/>
              <a:t>Comm</a:t>
            </a:r>
            <a:r>
              <a:rPr lang="en-US" dirty="0" smtClean="0"/>
              <a:t> specific queue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92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UIS Performance Administration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SvcMon</a:t>
            </a:r>
            <a:endParaRPr lang="en-US" dirty="0" smtClean="0"/>
          </a:p>
          <a:p>
            <a:r>
              <a:rPr lang="en-US" dirty="0" smtClean="0"/>
              <a:t>Trend screen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5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Processing Device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Remote Message Object</a:t>
            </a:r>
          </a:p>
          <a:p>
            <a:pPr lvl="1"/>
            <a:r>
              <a:rPr lang="en-US" dirty="0" smtClean="0"/>
              <a:t>One or more related objects that represent work to be done</a:t>
            </a:r>
            <a:endParaRPr lang="en-US" dirty="0"/>
          </a:p>
          <a:p>
            <a:r>
              <a:rPr lang="en-US" dirty="0" smtClean="0"/>
              <a:t>Creation</a:t>
            </a:r>
          </a:p>
          <a:p>
            <a:pPr lvl="1"/>
            <a:r>
              <a:rPr lang="en-US" dirty="0" smtClean="0"/>
              <a:t>MSS</a:t>
            </a:r>
          </a:p>
          <a:p>
            <a:pPr lvl="1"/>
            <a:r>
              <a:rPr lang="en-US" dirty="0" smtClean="0"/>
              <a:t>Editors</a:t>
            </a:r>
          </a:p>
          <a:p>
            <a:pPr lvl="1"/>
            <a:r>
              <a:rPr lang="en-US" dirty="0" smtClean="0"/>
              <a:t>Script</a:t>
            </a:r>
          </a:p>
          <a:p>
            <a:r>
              <a:rPr lang="en-US" dirty="0" err="1" smtClean="0"/>
              <a:t>Comm</a:t>
            </a:r>
            <a:r>
              <a:rPr lang="en-US" dirty="0" smtClean="0"/>
              <a:t> Processing</a:t>
            </a:r>
          </a:p>
          <a:p>
            <a:r>
              <a:rPr lang="en-US" dirty="0" smtClean="0"/>
              <a:t>Response Processing</a:t>
            </a:r>
          </a:p>
        </p:txBody>
      </p:sp>
    </p:spTree>
    <p:extLst>
      <p:ext uri="{BB962C8B-B14F-4D97-AF65-F5344CB8AC3E}">
        <p14:creationId xmlns:p14="http://schemas.microsoft.com/office/powerpoint/2010/main" val="309247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UDC Trend Screen</a:t>
            </a: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9744" y="919163"/>
            <a:ext cx="7004513" cy="370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94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20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For more information visit:</a:t>
            </a:r>
          </a:p>
          <a:p>
            <a:pPr marL="0" indent="0" algn="ctr">
              <a:buNone/>
            </a:pPr>
            <a:r>
              <a:rPr lang="en-US" sz="3200" dirty="0" smtClean="0"/>
              <a:t>www.</a:t>
            </a:r>
            <a:r>
              <a:rPr lang="en-US" sz="4800" b="1" dirty="0" smtClean="0"/>
              <a:t>cygnetblog</a:t>
            </a:r>
            <a:r>
              <a:rPr lang="en-US" sz="3200" dirty="0" smtClean="0"/>
              <a:t>.com</a:t>
            </a:r>
            <a:endParaRPr lang="en-US" sz="3200" dirty="0"/>
          </a:p>
        </p:txBody>
      </p:sp>
      <p:pic>
        <p:nvPicPr>
          <p:cNvPr id="2050" name="Picture 2" descr="C:\Users\walter.goodwater\Documents\My Received Files\CygNetBLOGLogo_work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001" y="3113089"/>
            <a:ext cx="2857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98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Survey and Prizes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Online survey</a:t>
            </a:r>
          </a:p>
          <a:p>
            <a:pPr lvl="1"/>
            <a:r>
              <a:rPr lang="en-US" dirty="0"/>
              <a:t>QR </a:t>
            </a:r>
            <a:r>
              <a:rPr lang="en-US" dirty="0" smtClean="0"/>
              <a:t>code or go to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ep-weatherford.com/events/2015_WESC/WESC_Survey.html</a:t>
            </a:r>
            <a:endParaRPr lang="en-US" dirty="0"/>
          </a:p>
          <a:p>
            <a:pPr lvl="1"/>
            <a:r>
              <a:rPr lang="en-US" dirty="0" smtClean="0"/>
              <a:t>2 laptops in registration area</a:t>
            </a:r>
          </a:p>
          <a:p>
            <a:r>
              <a:rPr lang="en-US" dirty="0" smtClean="0"/>
              <a:t>Hardcopies</a:t>
            </a:r>
            <a:endParaRPr lang="en-US" dirty="0"/>
          </a:p>
          <a:p>
            <a:pPr lvl="1"/>
            <a:r>
              <a:rPr lang="en-US" dirty="0"/>
              <a:t>Registration </a:t>
            </a:r>
            <a:r>
              <a:rPr lang="en-US" dirty="0" smtClean="0"/>
              <a:t>desk</a:t>
            </a:r>
          </a:p>
          <a:p>
            <a:pPr marL="0" lvl="1" indent="0" algn="ctr">
              <a:spcBef>
                <a:spcPts val="1000"/>
              </a:spcBef>
              <a:buSzPct val="70000"/>
              <a:buNone/>
            </a:pPr>
            <a:r>
              <a:rPr lang="en-US" sz="2900" dirty="0" smtClean="0"/>
              <a:t/>
            </a:r>
            <a:br>
              <a:rPr lang="en-US" sz="2900" dirty="0" smtClean="0"/>
            </a:br>
            <a:r>
              <a:rPr lang="en-US" sz="2900" dirty="0" smtClean="0"/>
              <a:t>Please </a:t>
            </a:r>
            <a:r>
              <a:rPr lang="en-US" sz="2900" dirty="0"/>
              <a:t>stop by the registration desk to get your ticket for the drawing </a:t>
            </a:r>
            <a:br>
              <a:rPr lang="en-US" sz="2900" dirty="0"/>
            </a:br>
            <a:r>
              <a:rPr lang="en-US" sz="2900" dirty="0" smtClean="0"/>
              <a:t>once </a:t>
            </a:r>
            <a:r>
              <a:rPr lang="en-US" sz="2900" dirty="0"/>
              <a:t>you have completed the </a:t>
            </a:r>
            <a:r>
              <a:rPr lang="en-US" sz="2900" dirty="0" smtClean="0"/>
              <a:t>survey</a:t>
            </a:r>
          </a:p>
          <a:p>
            <a:pPr marL="0" lvl="1" indent="0" algn="ctr">
              <a:spcBef>
                <a:spcPts val="1000"/>
              </a:spcBef>
              <a:buSzPct val="70000"/>
              <a:buNone/>
            </a:pPr>
            <a:endParaRPr lang="en-US" sz="2900" dirty="0"/>
          </a:p>
          <a:p>
            <a:pPr marL="0" indent="0" algn="ctr">
              <a:buNone/>
            </a:pPr>
            <a:r>
              <a:rPr lang="en-US" sz="2900" dirty="0" smtClean="0"/>
              <a:t>Survey </a:t>
            </a:r>
            <a:r>
              <a:rPr lang="en-US" sz="2900" dirty="0"/>
              <a:t>prizes will be drawn at the </a:t>
            </a:r>
            <a:r>
              <a:rPr lang="en-US" sz="2900" dirty="0" smtClean="0"/>
              <a:t>end </a:t>
            </a:r>
            <a:r>
              <a:rPr lang="en-US" sz="2900" dirty="0"/>
              <a:t>of Wednesday in the Session Close</a:t>
            </a:r>
            <a:r>
              <a:rPr lang="en-US" sz="2900" dirty="0" smtClean="0"/>
              <a:t>!</a:t>
            </a:r>
          </a:p>
          <a:p>
            <a:pPr marL="0" indent="0" algn="ctr">
              <a:buNone/>
            </a:pPr>
            <a:endParaRPr lang="en-US" sz="2900" dirty="0"/>
          </a:p>
          <a:p>
            <a:pPr marL="0" indent="0" algn="ctr">
              <a:buNone/>
            </a:pPr>
            <a:r>
              <a:rPr lang="en-US" sz="2900" dirty="0"/>
              <a:t>You must be present to </a:t>
            </a:r>
            <a:r>
              <a:rPr lang="en-US" sz="2900" dirty="0" smtClean="0"/>
              <a:t>win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62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UIS Processing Flow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6713" y="825926"/>
            <a:ext cx="8552571" cy="290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5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Creation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Sources will vary</a:t>
            </a:r>
          </a:p>
          <a:p>
            <a:r>
              <a:rPr lang="en-US" dirty="0" smtClean="0"/>
              <a:t>Fail </a:t>
            </a:r>
            <a:r>
              <a:rPr lang="en-US" dirty="0"/>
              <a:t>o</a:t>
            </a:r>
            <a:r>
              <a:rPr lang="en-US" dirty="0" smtClean="0"/>
              <a:t>n error</a:t>
            </a:r>
          </a:p>
          <a:p>
            <a:r>
              <a:rPr lang="en-US" dirty="0" smtClean="0"/>
              <a:t>Could be one or</a:t>
            </a:r>
            <a:br>
              <a:rPr lang="en-US" dirty="0" smtClean="0"/>
            </a:br>
            <a:r>
              <a:rPr lang="en-US" dirty="0" smtClean="0"/>
              <a:t>more messages</a:t>
            </a:r>
            <a:br>
              <a:rPr lang="en-US" dirty="0" smtClean="0"/>
            </a:br>
            <a:r>
              <a:rPr lang="en-US" dirty="0" smtClean="0"/>
              <a:t>created depending</a:t>
            </a:r>
            <a:br>
              <a:rPr lang="en-US" dirty="0" smtClean="0"/>
            </a:br>
            <a:r>
              <a:rPr lang="en-US" dirty="0" smtClean="0"/>
              <a:t>on task complexity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2946" y="919076"/>
            <a:ext cx="4854343" cy="37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33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Comm</a:t>
            </a:r>
            <a:r>
              <a:rPr lang="en-US" dirty="0" smtClean="0"/>
              <a:t>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Destination after</a:t>
            </a:r>
            <a:br>
              <a:rPr lang="en-US" dirty="0" smtClean="0"/>
            </a:br>
            <a:r>
              <a:rPr lang="en-US" dirty="0" smtClean="0"/>
              <a:t>message creation</a:t>
            </a:r>
          </a:p>
          <a:p>
            <a:r>
              <a:rPr lang="en-US" dirty="0" smtClean="0"/>
              <a:t>One thread of</a:t>
            </a:r>
            <a:br>
              <a:rPr lang="en-US" dirty="0" smtClean="0"/>
            </a:br>
            <a:r>
              <a:rPr lang="en-US" dirty="0" smtClean="0"/>
              <a:t>execution per </a:t>
            </a:r>
            <a:br>
              <a:rPr lang="en-US" dirty="0" smtClean="0"/>
            </a:br>
            <a:r>
              <a:rPr lang="en-US" dirty="0" err="1" smtClean="0"/>
              <a:t>comm</a:t>
            </a:r>
            <a:r>
              <a:rPr lang="en-US" dirty="0" smtClean="0"/>
              <a:t> device</a:t>
            </a:r>
          </a:p>
          <a:p>
            <a:r>
              <a:rPr lang="en-US" dirty="0" smtClean="0"/>
              <a:t>Data validation</a:t>
            </a:r>
            <a:br>
              <a:rPr lang="en-US" dirty="0" smtClean="0"/>
            </a:br>
            <a:r>
              <a:rPr lang="en-US" dirty="0" smtClean="0"/>
              <a:t>only</a:t>
            </a:r>
          </a:p>
          <a:p>
            <a:r>
              <a:rPr lang="en-US" dirty="0" smtClean="0"/>
              <a:t>Update statistics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6043" y="919075"/>
            <a:ext cx="4947386" cy="374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73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Comm</a:t>
            </a:r>
            <a:r>
              <a:rPr lang="en-US" dirty="0" smtClean="0"/>
              <a:t> Threads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thread of execution per </a:t>
            </a:r>
            <a:r>
              <a:rPr lang="en-US" dirty="0" err="1" smtClean="0"/>
              <a:t>comm</a:t>
            </a:r>
            <a:r>
              <a:rPr lang="en-US" dirty="0" smtClean="0"/>
              <a:t> device</a:t>
            </a:r>
          </a:p>
          <a:p>
            <a:r>
              <a:rPr lang="en-US" dirty="0" smtClean="0"/>
              <a:t>Cost of a bulk poll with hundreds of </a:t>
            </a:r>
            <a:r>
              <a:rPr lang="en-US" dirty="0" err="1" smtClean="0"/>
              <a:t>comms</a:t>
            </a:r>
            <a:endParaRPr lang="en-US" dirty="0" smtClean="0"/>
          </a:p>
          <a:p>
            <a:r>
              <a:rPr lang="en-US" dirty="0" smtClean="0"/>
              <a:t>Using a multipoint TCP </a:t>
            </a:r>
            <a:r>
              <a:rPr lang="en-US" dirty="0" err="1" smtClean="0"/>
              <a:t>comm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4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a Multipoint TCP </a:t>
            </a:r>
            <a:r>
              <a:rPr lang="en-US" dirty="0" err="1" smtClean="0"/>
              <a:t>Comm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Modify </a:t>
            </a:r>
            <a:r>
              <a:rPr lang="en-US" dirty="0" err="1" smtClean="0"/>
              <a:t>comm</a:t>
            </a:r>
            <a:r>
              <a:rPr lang="en-US" dirty="0" smtClean="0"/>
              <a:t> settings per remote device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Single thread of execution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037" y="1581150"/>
            <a:ext cx="4429125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28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Amount of Data</a:t>
            </a:r>
          </a:p>
          <a:p>
            <a:r>
              <a:rPr lang="en-US" dirty="0" smtClean="0"/>
              <a:t># of Round Trips</a:t>
            </a:r>
          </a:p>
          <a:p>
            <a:r>
              <a:rPr lang="en-US" dirty="0" smtClean="0"/>
              <a:t>Latency</a:t>
            </a:r>
          </a:p>
          <a:p>
            <a:r>
              <a:rPr lang="en-US" dirty="0" smtClean="0"/>
              <a:t>Total Cost of Operation</a:t>
            </a:r>
          </a:p>
          <a:p>
            <a:pPr lvl="2"/>
            <a:r>
              <a:rPr lang="en-US" dirty="0" smtClean="0"/>
              <a:t>Round Trip Time * # of Trips</a:t>
            </a:r>
          </a:p>
          <a:p>
            <a:pPr marL="684212" lvl="2" indent="0">
              <a:buNone/>
            </a:pPr>
            <a:endParaRPr lang="en-US" dirty="0"/>
          </a:p>
          <a:p>
            <a:pPr marL="342900" lvl="1" indent="0">
              <a:buNone/>
            </a:pPr>
            <a:r>
              <a:rPr lang="en-US" dirty="0" smtClean="0"/>
              <a:t>Different requirements define performance differently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3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FT PPT Template">
  <a:themeElements>
    <a:clrScheme name="Weatherford PPT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CE1141"/>
      </a:accent1>
      <a:accent2>
        <a:srgbClr val="F39500"/>
      </a:accent2>
      <a:accent3>
        <a:srgbClr val="FFC52F"/>
      </a:accent3>
      <a:accent4>
        <a:srgbClr val="3F3F3F"/>
      </a:accent4>
      <a:accent5>
        <a:srgbClr val="717477"/>
      </a:accent5>
      <a:accent6>
        <a:srgbClr val="999B9E"/>
      </a:accent6>
      <a:hlink>
        <a:srgbClr val="007B87"/>
      </a:hlink>
      <a:folHlink>
        <a:srgbClr val="007B8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11952</TotalTime>
  <Words>774</Words>
  <Application>Microsoft Office PowerPoint</Application>
  <PresentationFormat>On-screen Show (16:9)</PresentationFormat>
  <Paragraphs>200</Paragraphs>
  <Slides>33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Wingdings</vt:lpstr>
      <vt:lpstr>WFT PPT Template</vt:lpstr>
      <vt:lpstr>PowerPoint Presentation</vt:lpstr>
      <vt:lpstr>Overview: UIS Performance</vt:lpstr>
      <vt:lpstr>Processing Device Data</vt:lpstr>
      <vt:lpstr>UIS Processing Flow</vt:lpstr>
      <vt:lpstr>Message Creation</vt:lpstr>
      <vt:lpstr>Comm Processing</vt:lpstr>
      <vt:lpstr>Comm Threads</vt:lpstr>
      <vt:lpstr>Using a Multipoint TCP Comm</vt:lpstr>
      <vt:lpstr>Device Performance</vt:lpstr>
      <vt:lpstr>Amount of Data</vt:lpstr>
      <vt:lpstr>No Optimization</vt:lpstr>
      <vt:lpstr>Optimization</vt:lpstr>
      <vt:lpstr>Applies to Other EIEs</vt:lpstr>
      <vt:lpstr>Wire Data In/Out (Analysis)</vt:lpstr>
      <vt:lpstr>Identifying Latency (External)</vt:lpstr>
      <vt:lpstr>Wire Data In/Out (Analysis)</vt:lpstr>
      <vt:lpstr>Identifying Latency (Internal)</vt:lpstr>
      <vt:lpstr>Response Processing</vt:lpstr>
      <vt:lpstr>Response Processing</vt:lpstr>
      <vt:lpstr>TX/PT Queue Configuration</vt:lpstr>
      <vt:lpstr>PT/TX Thread Configuration</vt:lpstr>
      <vt:lpstr>Evaluating DDS File Access</vt:lpstr>
      <vt:lpstr>DDS Excess Transactions</vt:lpstr>
      <vt:lpstr>Polling Strategy</vt:lpstr>
      <vt:lpstr>Polling Schedule</vt:lpstr>
      <vt:lpstr>Organizing Polls</vt:lpstr>
      <vt:lpstr>MSS Task Throttling </vt:lpstr>
      <vt:lpstr>MSS Task Throttling Points </vt:lpstr>
      <vt:lpstr>UIS Performance Administration</vt:lpstr>
      <vt:lpstr>UDC Trend Screen</vt:lpstr>
      <vt:lpstr>Questions</vt:lpstr>
      <vt:lpstr>PowerPoint Presentation</vt:lpstr>
      <vt:lpstr>Event Survey and Prizes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Carr, Jay R</dc:creator>
  <cp:lastModifiedBy>ryan.ackerman</cp:lastModifiedBy>
  <cp:revision>366</cp:revision>
  <dcterms:created xsi:type="dcterms:W3CDTF">2014-02-06T19:07:35Z</dcterms:created>
  <dcterms:modified xsi:type="dcterms:W3CDTF">2015-03-31T12:22:42Z</dcterms:modified>
</cp:coreProperties>
</file>