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71" r:id="rId3"/>
    <p:sldId id="273" r:id="rId4"/>
    <p:sldId id="274" r:id="rId5"/>
    <p:sldId id="276" r:id="rId6"/>
    <p:sldId id="275" r:id="rId7"/>
    <p:sldId id="277" r:id="rId8"/>
    <p:sldId id="280" r:id="rId9"/>
    <p:sldId id="281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1CB"/>
    <a:srgbClr val="EBD5B7"/>
    <a:srgbClr val="EAC592"/>
    <a:srgbClr val="ECDEC9"/>
    <a:srgbClr val="999B9E"/>
    <a:srgbClr val="00A5B5"/>
    <a:srgbClr val="727478"/>
    <a:srgbClr val="000000"/>
    <a:srgbClr val="009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3609" autoAdjust="0"/>
  </p:normalViewPr>
  <p:slideViewPr>
    <p:cSldViewPr snapToGrid="0">
      <p:cViewPr varScale="1">
        <p:scale>
          <a:sx n="115" d="100"/>
          <a:sy n="115" d="100"/>
        </p:scale>
        <p:origin x="-594" y="-96"/>
      </p:cViewPr>
      <p:guideLst>
        <p:guide orient="horz" pos="648"/>
        <p:guide orient="horz" pos="2916"/>
        <p:guide orient="horz" pos="182"/>
        <p:guide pos="2880"/>
        <p:guide pos="288"/>
        <p:guide pos="231"/>
        <p:guide pos="5472"/>
        <p:guide pos="5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F83CE-1149-4E49-BDC7-278DF191B947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D326-9A7B-47DF-B03C-D8BB1DD1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0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1EEF-6687-46EB-81C1-DBAEF15AF81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DDF3D-2244-49A1-9D1D-D3053E47B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6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if any customers are using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72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Speaker to remind the audience their feedback</a:t>
            </a:r>
            <a:r>
              <a:rPr lang="en-US" baseline="0" dirty="0" smtClean="0"/>
              <a:t> is important and </a:t>
            </a:r>
            <a:r>
              <a:rPr lang="en-US" dirty="0" smtClean="0"/>
              <a:t>to complete and submit the surveys.  Two options:</a:t>
            </a:r>
            <a:r>
              <a:rPr lang="en-US" baseline="0" dirty="0" smtClean="0"/>
              <a:t> either online, QR codes available on signage and at the registration desk.  Or pick up a hard copy and complete, turn in to WFT staff at registration desk and pickup a ticket for </a:t>
            </a:r>
            <a:r>
              <a:rPr lang="en-US" baseline="0" smtClean="0"/>
              <a:t>the drawing.  </a:t>
            </a:r>
            <a:r>
              <a:rPr lang="en-US" baseline="0" dirty="0" smtClean="0"/>
              <a:t>Prize drawn at EOD Wednesday during closing session, must be present to win.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9" y="0"/>
            <a:ext cx="7022592" cy="3471672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821118" y="4147157"/>
            <a:ext cx="732288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982035" y="4147157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94" y="2328109"/>
            <a:ext cx="1230140" cy="506725"/>
          </a:xfrm>
          <a:prstGeom prst="rect">
            <a:avLst/>
          </a:prstGeom>
        </p:spPr>
      </p:pic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82650" y="3322692"/>
            <a:ext cx="7894638" cy="718432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28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Presentation Cover Title – </a:t>
            </a:r>
            <a:br>
              <a:rPr lang="en-US" dirty="0" smtClean="0"/>
            </a:br>
            <a:r>
              <a:rPr lang="en-US" dirty="0" smtClean="0"/>
              <a:t>Up to two lines of 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78736" y="4268651"/>
            <a:ext cx="7898552" cy="411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Name, Title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713" y="921882"/>
            <a:ext cx="4205287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21882"/>
            <a:ext cx="4205288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4572000" y="1068375"/>
            <a:ext cx="0" cy="35607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53927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/>
          </p:nvPr>
        </p:nvSpPr>
        <p:spPr>
          <a:xfrm>
            <a:off x="366713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9"/>
          </p:nvPr>
        </p:nvSpPr>
        <p:spPr>
          <a:xfrm>
            <a:off x="4663440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838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Tex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38756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6005244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39099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00452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57200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339099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200452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5"/>
          </p:nvPr>
        </p:nvSpPr>
        <p:spPr>
          <a:xfrm>
            <a:off x="366712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26"/>
          </p:nvPr>
        </p:nvSpPr>
        <p:spPr>
          <a:xfrm>
            <a:off x="3236976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27"/>
          </p:nvPr>
        </p:nvSpPr>
        <p:spPr>
          <a:xfrm>
            <a:off x="6107240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618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7754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96646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29184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12648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9"/>
          </p:nvPr>
        </p:nvSpPr>
        <p:spPr>
          <a:xfrm>
            <a:off x="366713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27"/>
          </p:nvPr>
        </p:nvSpPr>
        <p:spPr>
          <a:xfrm>
            <a:off x="3200400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28"/>
          </p:nvPr>
        </p:nvSpPr>
        <p:spPr>
          <a:xfrm>
            <a:off x="6034088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188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Row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1491691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16284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300371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3844577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318151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130316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32197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302568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5" name="Text Placeholder 11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5394960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491691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7" name="Text Placeholder 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5302568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8" name="Text Placeholder 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491691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9" name="Text Placeholder 7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302568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0" name="Text Placeholder 7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491691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1" name="Text Placeholder 7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5302568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2" name="Text Placeholder 11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583131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23" name="Text Placeholder 54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459450" y="1385469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Text Placeholder 54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459450" y="2221912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Text Placeholder 54"/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59450" y="3058355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Text Placeholder 54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59450" y="3894798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6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5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7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rgbClr val="999B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6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>
            <a:lum bright="100000" contrast="100000"/>
          </a:blip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7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image divide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72000" y="1028700"/>
            <a:ext cx="4114800" cy="2699147"/>
          </a:xfrm>
          <a:solidFill>
            <a:srgbClr val="000000">
              <a:alpha val="40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588" indent="0">
              <a:buNone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496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8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028700"/>
            <a:ext cx="914400" cy="2133933"/>
          </a:xfrm>
          <a:prstGeom prst="rect">
            <a:avLst/>
          </a:prstGeom>
          <a:solidFill>
            <a:srgbClr val="CE11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1029848" y="1060848"/>
            <a:ext cx="7747440" cy="35683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963998" y="1028701"/>
            <a:ext cx="593879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124915" y="1028701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7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ef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928197"/>
            <a:ext cx="6376988" cy="37009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19353" y="1028700"/>
            <a:ext cx="0" cy="3600450"/>
          </a:xfrm>
          <a:prstGeom prst="line">
            <a:avLst/>
          </a:prstGeom>
          <a:ln w="6350" cmpd="sng">
            <a:solidFill>
              <a:srgbClr val="4C4D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66713" y="949722"/>
            <a:ext cx="1862137" cy="36794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130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7772400" cy="617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14" y="919076"/>
            <a:ext cx="8410575" cy="37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746480" y="4802506"/>
            <a:ext cx="6400800" cy="3429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80796" y="4802506"/>
            <a:ext cx="1371600" cy="34290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15" descr="W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9" r:id="rId2"/>
    <p:sldLayoutId id="2147483676" r:id="rId3"/>
    <p:sldLayoutId id="2147483702" r:id="rId4"/>
    <p:sldLayoutId id="2147483703" r:id="rId5"/>
    <p:sldLayoutId id="2147483705" r:id="rId6"/>
    <p:sldLayoutId id="2147483683" r:id="rId7"/>
    <p:sldLayoutId id="2147483651" r:id="rId8"/>
    <p:sldLayoutId id="2147483704" r:id="rId9"/>
    <p:sldLayoutId id="2147483701" r:id="rId10"/>
    <p:sldLayoutId id="2147483659" r:id="rId11"/>
    <p:sldLayoutId id="2147483657" r:id="rId12"/>
    <p:sldLayoutId id="2147483660" r:id="rId13"/>
    <p:sldLayoutId id="2147483661" r:id="rId14"/>
    <p:sldLayoutId id="2147483654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0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342900" algn="l" defTabSz="914400" rtl="0" eaLnBrk="1" latinLnBrk="0" hangingPunct="1">
        <a:spcBef>
          <a:spcPts val="800"/>
        </a:spcBef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25" indent="-341313" algn="l" defTabSz="914400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775" indent="-349250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17675" indent="-342900" algn="l" defTabSz="914400" rtl="0" eaLnBrk="1" latinLnBrk="0" hangingPunct="1">
        <a:spcBef>
          <a:spcPts val="2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p-weatherford.com/events/2015_WESC/WESC_Survey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Let’s Do Something Noteworthy:</a:t>
            </a:r>
          </a:p>
          <a:p>
            <a:r>
              <a:rPr lang="en-US" dirty="0" smtClean="0"/>
              <a:t>Why You Should be Using the CygNet</a:t>
            </a:r>
            <a:r>
              <a:rPr lang="en-US" baseline="30000" dirty="0" smtClean="0"/>
              <a:t>®</a:t>
            </a:r>
            <a:r>
              <a:rPr lang="en-US" dirty="0" smtClean="0"/>
              <a:t> Note Service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Walter Goodwater, Lead Software Engineer</a:t>
            </a:r>
            <a:br>
              <a:rPr lang="en-US" dirty="0" smtClean="0"/>
            </a:br>
            <a:r>
              <a:rPr lang="en-US" dirty="0" smtClean="0"/>
              <a:t>Corey Lee, Product Advisor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8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Be Using Notes?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Because it has great features</a:t>
            </a:r>
          </a:p>
          <a:p>
            <a:pPr lvl="1"/>
            <a:r>
              <a:rPr lang="en-US" dirty="0"/>
              <a:t>Using the Trend control and Note Feed</a:t>
            </a:r>
            <a:endParaRPr lang="en-US" dirty="0" smtClean="0"/>
          </a:p>
          <a:p>
            <a:r>
              <a:rPr lang="en-US" b="1" dirty="0" smtClean="0"/>
              <a:t>Because you can do cool and practical things</a:t>
            </a:r>
            <a:endParaRPr lang="en-US" b="1" dirty="0" smtClean="0"/>
          </a:p>
          <a:p>
            <a:pPr lvl="1"/>
            <a:r>
              <a:rPr lang="en-US" dirty="0" smtClean="0"/>
              <a:t>Using notes to report and track issues from the field</a:t>
            </a:r>
          </a:p>
          <a:p>
            <a:pPr lvl="1"/>
            <a:r>
              <a:rPr lang="en-US" dirty="0" smtClean="0"/>
              <a:t>Using notes to record and categorize </a:t>
            </a:r>
            <a:r>
              <a:rPr lang="en-US" dirty="0" smtClean="0"/>
              <a:t>downtimes</a:t>
            </a:r>
            <a:endParaRPr lang="en-US" dirty="0" smtClean="0"/>
          </a:p>
          <a:p>
            <a:r>
              <a:rPr lang="en-US" b="1" dirty="0" smtClean="0"/>
              <a:t>Because all the cool kids are doing it</a:t>
            </a:r>
          </a:p>
          <a:p>
            <a:pPr lvl="1"/>
            <a:r>
              <a:rPr lang="en-US" dirty="0" smtClean="0"/>
              <a:t>Discussion: are you using notes? Any ideas how you might?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in 8.1.0 as core product</a:t>
            </a:r>
          </a:p>
          <a:p>
            <a:r>
              <a:rPr lang="en-US" dirty="0" smtClean="0"/>
              <a:t>Standard CygNet Service features</a:t>
            </a:r>
          </a:p>
          <a:p>
            <a:pPr lvl="1"/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Replication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Custom database indexing</a:t>
            </a:r>
            <a:endParaRPr lang="en-US" dirty="0"/>
          </a:p>
        </p:txBody>
      </p:sp>
      <p:pic>
        <p:nvPicPr>
          <p:cNvPr id="1026" name="Picture 2" descr="C:\Users\walter.goodwater\Documents\My Received Files\256NoteServi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998" y="2422823"/>
            <a:ext cx="2059093" cy="205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97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Unlimited note text length</a:t>
            </a:r>
          </a:p>
          <a:p>
            <a:r>
              <a:rPr lang="en-US" dirty="0" smtClean="0"/>
              <a:t>Notes can be associated with Points and/or Facilities</a:t>
            </a:r>
          </a:p>
          <a:p>
            <a:pPr lvl="1"/>
            <a:r>
              <a:rPr lang="en-US" dirty="0" smtClean="0"/>
              <a:t>Note service reference as many Current Value services as you wish</a:t>
            </a:r>
          </a:p>
          <a:p>
            <a:r>
              <a:rPr lang="en-US" dirty="0" smtClean="0"/>
              <a:t>Note duration</a:t>
            </a:r>
          </a:p>
          <a:p>
            <a:pPr lvl="1"/>
            <a:r>
              <a:rPr lang="en-US" dirty="0" smtClean="0"/>
              <a:t>Point-in-time</a:t>
            </a:r>
          </a:p>
          <a:p>
            <a:pPr lvl="1"/>
            <a:r>
              <a:rPr lang="en-US" dirty="0" smtClean="0"/>
              <a:t>Time range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101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Configurable note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Notes can be “Issues” or </a:t>
            </a:r>
            <a:br>
              <a:rPr lang="en-US" dirty="0" smtClean="0"/>
            </a:br>
            <a:r>
              <a:rPr lang="en-US" dirty="0" smtClean="0"/>
              <a:t>“Downtimes” or </a:t>
            </a:r>
            <a:br>
              <a:rPr lang="en-US" dirty="0" smtClean="0"/>
            </a:br>
            <a:r>
              <a:rPr lang="en-US" dirty="0" smtClean="0"/>
              <a:t>“Secret Santa assignments”</a:t>
            </a:r>
            <a:endParaRPr lang="en-US" dirty="0" smtClean="0"/>
          </a:p>
          <a:p>
            <a:r>
              <a:rPr lang="en-US" dirty="0" smtClean="0"/>
              <a:t>Custom Note Attributes:</a:t>
            </a:r>
          </a:p>
          <a:p>
            <a:pPr lvl="1"/>
            <a:r>
              <a:rPr lang="en-US" dirty="0" smtClean="0"/>
              <a:t>5 text attributes</a:t>
            </a:r>
          </a:p>
          <a:p>
            <a:pPr lvl="1"/>
            <a:r>
              <a:rPr lang="en-US" dirty="0" smtClean="0"/>
              <a:t>5 table-driven attributes</a:t>
            </a:r>
          </a:p>
          <a:p>
            <a:pPr lvl="1"/>
            <a:r>
              <a:rPr lang="en-US" dirty="0" smtClean="0"/>
              <a:t>5 yes/no attributes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529" y="1699809"/>
            <a:ext cx="3744138" cy="2957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034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available via standard </a:t>
            </a:r>
            <a:r>
              <a:rPr lang="en-US" dirty="0" err="1" smtClean="0"/>
              <a:t>CygNet</a:t>
            </a:r>
            <a:r>
              <a:rPr lang="en-US" dirty="0" smtClean="0"/>
              <a:t> API options:</a:t>
            </a:r>
            <a:endParaRPr lang="en-US" dirty="0"/>
          </a:p>
          <a:p>
            <a:pPr lvl="1"/>
            <a:r>
              <a:rPr lang="en-US" dirty="0" err="1" smtClean="0"/>
              <a:t>CxNote</a:t>
            </a:r>
            <a:r>
              <a:rPr lang="en-US" dirty="0" smtClean="0"/>
              <a:t>: easy to use</a:t>
            </a:r>
            <a:endParaRPr lang="en-US" dirty="0"/>
          </a:p>
          <a:p>
            <a:pPr lvl="1"/>
            <a:r>
              <a:rPr lang="en-US" dirty="0" smtClean="0"/>
              <a:t>ODBC: powerful</a:t>
            </a:r>
            <a:endParaRPr lang="en-US" dirty="0" smtClean="0"/>
          </a:p>
          <a:p>
            <a:r>
              <a:rPr lang="en-US" dirty="0" smtClean="0"/>
              <a:t>Studio Control </a:t>
            </a:r>
            <a:br>
              <a:rPr lang="en-US" dirty="0" smtClean="0"/>
            </a:br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Note Feed control</a:t>
            </a:r>
          </a:p>
          <a:p>
            <a:pPr lvl="1"/>
            <a:r>
              <a:rPr lang="en-US" dirty="0" smtClean="0"/>
              <a:t>Trend control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796" y="2027662"/>
            <a:ext cx="4630949" cy="2608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81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Using </a:t>
            </a:r>
            <a:r>
              <a:rPr lang="en-US" dirty="0" smtClean="0"/>
              <a:t>notes with the </a:t>
            </a:r>
            <a:r>
              <a:rPr lang="en-US" dirty="0"/>
              <a:t>Trend </a:t>
            </a:r>
            <a:r>
              <a:rPr lang="en-US" dirty="0" smtClean="0"/>
              <a:t>and </a:t>
            </a:r>
            <a:r>
              <a:rPr lang="en-US" dirty="0"/>
              <a:t>Note </a:t>
            </a:r>
            <a:r>
              <a:rPr lang="en-US" dirty="0" smtClean="0"/>
              <a:t>Feed controls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/>
              <a:t>notes to report and track issues from the </a:t>
            </a:r>
            <a:r>
              <a:rPr lang="en-US" dirty="0" smtClean="0"/>
              <a:t>field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dirty="0"/>
              <a:t>notes to record and categorize Downtimes</a:t>
            </a:r>
          </a:p>
        </p:txBody>
      </p:sp>
    </p:spTree>
    <p:extLst>
      <p:ext uri="{BB962C8B-B14F-4D97-AF65-F5344CB8AC3E}">
        <p14:creationId xmlns:p14="http://schemas.microsoft.com/office/powerpoint/2010/main" val="370795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For more information visit:</a:t>
            </a:r>
          </a:p>
          <a:p>
            <a:pPr marL="0" indent="0" algn="ctr">
              <a:buNone/>
            </a:pPr>
            <a:r>
              <a:rPr lang="en-US" sz="3200" dirty="0" smtClean="0"/>
              <a:t>www.</a:t>
            </a:r>
            <a:r>
              <a:rPr lang="en-US" sz="4800" b="1" dirty="0" smtClean="0"/>
              <a:t>cygnetblog</a:t>
            </a:r>
            <a:r>
              <a:rPr lang="en-US" sz="3200" dirty="0" smtClean="0"/>
              <a:t>.com</a:t>
            </a:r>
            <a:endParaRPr lang="en-US" sz="3200" dirty="0"/>
          </a:p>
        </p:txBody>
      </p:sp>
      <p:pic>
        <p:nvPicPr>
          <p:cNvPr id="2050" name="Picture 2" descr="C:\Users\walter.goodwater\Documents\My Received Files\CygNetBLOGLogo_work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01" y="3113089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34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Survey and Prizes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Online survey</a:t>
            </a:r>
          </a:p>
          <a:p>
            <a:pPr lvl="1"/>
            <a:r>
              <a:rPr lang="en-US" dirty="0"/>
              <a:t>QR </a:t>
            </a:r>
            <a:r>
              <a:rPr lang="en-US" dirty="0" smtClean="0"/>
              <a:t>code or go 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ep-weatherford.com/events/2015_WESC/WESC_Survey.html</a:t>
            </a:r>
            <a:endParaRPr lang="en-US" dirty="0"/>
          </a:p>
          <a:p>
            <a:pPr lvl="1"/>
            <a:r>
              <a:rPr lang="en-US" dirty="0" smtClean="0"/>
              <a:t>2 laptops in registration area</a:t>
            </a:r>
          </a:p>
          <a:p>
            <a:r>
              <a:rPr lang="en-US" dirty="0" smtClean="0"/>
              <a:t>Hardcopies</a:t>
            </a:r>
            <a:endParaRPr lang="en-US" dirty="0"/>
          </a:p>
          <a:p>
            <a:pPr lvl="1"/>
            <a:r>
              <a:rPr lang="en-US" dirty="0"/>
              <a:t>Registration </a:t>
            </a:r>
            <a:r>
              <a:rPr lang="en-US" dirty="0" smtClean="0"/>
              <a:t>desk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Please </a:t>
            </a:r>
            <a:r>
              <a:rPr lang="en-US" sz="2900" dirty="0"/>
              <a:t>stop by the registration desk to get your ticket for the drawing </a:t>
            </a:r>
            <a:br>
              <a:rPr lang="en-US" sz="2900" dirty="0"/>
            </a:br>
            <a:r>
              <a:rPr lang="en-US" sz="2900" dirty="0" smtClean="0"/>
              <a:t>once </a:t>
            </a:r>
            <a:r>
              <a:rPr lang="en-US" sz="2900" dirty="0"/>
              <a:t>you have completed the </a:t>
            </a:r>
            <a:r>
              <a:rPr lang="en-US" sz="2900" dirty="0" smtClean="0"/>
              <a:t>survey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 smtClean="0"/>
              <a:t>Survey </a:t>
            </a:r>
            <a:r>
              <a:rPr lang="en-US" sz="2900" dirty="0"/>
              <a:t>prizes will be drawn at the </a:t>
            </a:r>
            <a:r>
              <a:rPr lang="en-US" sz="2900" dirty="0" smtClean="0"/>
              <a:t>end </a:t>
            </a:r>
            <a:r>
              <a:rPr lang="en-US" sz="2900" dirty="0"/>
              <a:t>of Wednesday in the Session Close</a:t>
            </a:r>
            <a:r>
              <a:rPr lang="en-US" sz="2900" dirty="0" smtClean="0"/>
              <a:t>!</a:t>
            </a:r>
          </a:p>
          <a:p>
            <a:pPr marL="0" indent="0" algn="ctr"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/>
              <a:t>You must be present </a:t>
            </a:r>
            <a:r>
              <a:rPr lang="en-US" sz="2900"/>
              <a:t>to </a:t>
            </a:r>
            <a:r>
              <a:rPr lang="en-US" sz="2900" smtClean="0"/>
              <a:t>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1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FT PPT Template">
  <a:themeElements>
    <a:clrScheme name="Weatherford PPT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1141"/>
      </a:accent1>
      <a:accent2>
        <a:srgbClr val="F39500"/>
      </a:accent2>
      <a:accent3>
        <a:srgbClr val="FFC52F"/>
      </a:accent3>
      <a:accent4>
        <a:srgbClr val="3F3F3F"/>
      </a:accent4>
      <a:accent5>
        <a:srgbClr val="717477"/>
      </a:accent5>
      <a:accent6>
        <a:srgbClr val="999B9E"/>
      </a:accent6>
      <a:hlink>
        <a:srgbClr val="007B87"/>
      </a:hlink>
      <a:folHlink>
        <a:srgbClr val="007B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28161</TotalTime>
  <Words>288</Words>
  <Application>Microsoft Office PowerPoint</Application>
  <PresentationFormat>On-screen Show (16:9)</PresentationFormat>
  <Paragraphs>62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WFT PPT Template</vt:lpstr>
      <vt:lpstr>PowerPoint Presentation</vt:lpstr>
      <vt:lpstr>Why Should You Be Using Notes?</vt:lpstr>
      <vt:lpstr>Note Features</vt:lpstr>
      <vt:lpstr>Note Features</vt:lpstr>
      <vt:lpstr>Note Features</vt:lpstr>
      <vt:lpstr>Note Features</vt:lpstr>
      <vt:lpstr>Note Demos</vt:lpstr>
      <vt:lpstr>PowerPoint Presentation</vt:lpstr>
      <vt:lpstr>Event Survey and Prizes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Let's Do Something Noteworthy</dc:title>
  <dc:creator>Walter Goodwater</dc:creator>
  <cp:keywords>WESC 2015</cp:keywords>
  <cp:lastModifiedBy>Walter Goodwater</cp:lastModifiedBy>
  <cp:revision>310</cp:revision>
  <dcterms:created xsi:type="dcterms:W3CDTF">2014-02-06T19:07:35Z</dcterms:created>
  <dcterms:modified xsi:type="dcterms:W3CDTF">2015-03-31T03:45:23Z</dcterms:modified>
</cp:coreProperties>
</file>