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271" r:id="rId3"/>
    <p:sldId id="273" r:id="rId4"/>
    <p:sldId id="274" r:id="rId5"/>
    <p:sldId id="276" r:id="rId6"/>
    <p:sldId id="275" r:id="rId7"/>
    <p:sldId id="277" r:id="rId8"/>
    <p:sldId id="280" r:id="rId9"/>
    <p:sldId id="281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1CB"/>
    <a:srgbClr val="EBD5B7"/>
    <a:srgbClr val="EAC592"/>
    <a:srgbClr val="ECDEC9"/>
    <a:srgbClr val="999B9E"/>
    <a:srgbClr val="00A5B5"/>
    <a:srgbClr val="727478"/>
    <a:srgbClr val="000000"/>
    <a:srgbClr val="009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3609" autoAdjust="0"/>
  </p:normalViewPr>
  <p:slideViewPr>
    <p:cSldViewPr snapToGrid="0">
      <p:cViewPr varScale="1">
        <p:scale>
          <a:sx n="115" d="100"/>
          <a:sy n="115" d="100"/>
        </p:scale>
        <p:origin x="-594" y="-96"/>
      </p:cViewPr>
      <p:guideLst>
        <p:guide orient="horz" pos="648"/>
        <p:guide orient="horz" pos="2916"/>
        <p:guide orient="horz" pos="182"/>
        <p:guide pos="2880"/>
        <p:guide pos="288"/>
        <p:guide pos="231"/>
        <p:guide pos="5472"/>
        <p:guide pos="55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F83CE-1149-4E49-BDC7-278DF191B94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AD326-9A7B-47DF-B03C-D8BB1DD1D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09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31EEF-6687-46EB-81C1-DBAEF15AF81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DDF3D-2244-49A1-9D1D-D3053E47B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6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if any customers are using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72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 to remind the audience their feedback</a:t>
            </a:r>
            <a:r>
              <a:rPr lang="en-US" baseline="0" dirty="0" smtClean="0"/>
              <a:t> is important and </a:t>
            </a:r>
            <a:r>
              <a:rPr lang="en-US" dirty="0" smtClean="0"/>
              <a:t>to complete and submit the surveys.  Two options:</a:t>
            </a:r>
            <a:r>
              <a:rPr lang="en-US" baseline="0" dirty="0" smtClean="0"/>
              <a:t> either online, QR codes available on signage and at the registration desk.  Or pick up a hard copy and complete, turn in to WFT staff at registration desk and pickup a ticket for </a:t>
            </a:r>
            <a:r>
              <a:rPr lang="en-US" baseline="0" smtClean="0"/>
              <a:t>the drawing.  </a:t>
            </a:r>
            <a:r>
              <a:rPr lang="en-US" baseline="0" dirty="0" smtClean="0"/>
              <a:t>Prize drawn at EOD Wednesday during closing session, must be present to win.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DDF3D-2244-49A1-9D1D-D3053E47B7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8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9" y="0"/>
            <a:ext cx="7022592" cy="3471672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1821118" y="4147157"/>
            <a:ext cx="7322883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982035" y="4147157"/>
            <a:ext cx="1400175" cy="34289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94" y="2328109"/>
            <a:ext cx="1230140" cy="506725"/>
          </a:xfrm>
          <a:prstGeom prst="rect">
            <a:avLst/>
          </a:prstGeom>
        </p:spPr>
      </p:pic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82650" y="3322692"/>
            <a:ext cx="7894638" cy="718432"/>
          </a:xfrm>
        </p:spPr>
        <p:txBody>
          <a:bodyPr anchor="b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2800" b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Presentation Cover Title – </a:t>
            </a:r>
            <a:br>
              <a:rPr lang="en-US" dirty="0" smtClean="0"/>
            </a:br>
            <a:r>
              <a:rPr lang="en-US" dirty="0" smtClean="0"/>
              <a:t>Up to two lines of text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78736" y="4268651"/>
            <a:ext cx="7898552" cy="411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Presenter Name, Title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97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921882"/>
            <a:ext cx="4205287" cy="3707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21882"/>
            <a:ext cx="4205288" cy="3707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41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4572000" y="1068375"/>
            <a:ext cx="0" cy="35607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28700"/>
            <a:ext cx="39319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4753927" y="1028700"/>
            <a:ext cx="39319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366713" y="1318019"/>
            <a:ext cx="4114800" cy="3311131"/>
          </a:xfrm>
        </p:spPr>
        <p:txBody>
          <a:bodyPr>
            <a:normAutofit/>
          </a:bodyPr>
          <a:lstStyle>
            <a:lvl1pPr marL="227013" indent="-227013">
              <a:defRPr sz="1800"/>
            </a:lvl1pPr>
            <a:lvl2pPr marL="460375" indent="-233363">
              <a:defRPr sz="1600"/>
            </a:lvl2pPr>
            <a:lvl3pPr marL="687388" indent="-227013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9"/>
          </p:nvPr>
        </p:nvSpPr>
        <p:spPr>
          <a:xfrm>
            <a:off x="4663440" y="1318019"/>
            <a:ext cx="4114800" cy="3311131"/>
          </a:xfrm>
        </p:spPr>
        <p:txBody>
          <a:bodyPr>
            <a:normAutofit/>
          </a:bodyPr>
          <a:lstStyle>
            <a:lvl1pPr marL="227013" indent="-227013">
              <a:defRPr sz="1800"/>
            </a:lvl1pPr>
            <a:lvl2pPr marL="460375" indent="-233363">
              <a:defRPr sz="1600"/>
            </a:lvl2pPr>
            <a:lvl3pPr marL="687388" indent="-227013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8383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Text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38756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6005244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339099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00452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57200" y="1332595"/>
            <a:ext cx="2486348" cy="986319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339099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200452" y="1035170"/>
            <a:ext cx="2486348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5"/>
          </p:nvPr>
        </p:nvSpPr>
        <p:spPr>
          <a:xfrm>
            <a:off x="366712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sz="quarter" idx="26"/>
          </p:nvPr>
        </p:nvSpPr>
        <p:spPr>
          <a:xfrm>
            <a:off x="3236976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1" name="Content Placeholder 18"/>
          <p:cNvSpPr>
            <a:spLocks noGrp="1"/>
          </p:cNvSpPr>
          <p:nvPr>
            <p:ph sz="quarter" idx="27"/>
          </p:nvPr>
        </p:nvSpPr>
        <p:spPr>
          <a:xfrm>
            <a:off x="6107240" y="2432448"/>
            <a:ext cx="2670048" cy="2196703"/>
          </a:xfrm>
        </p:spPr>
        <p:txBody>
          <a:bodyPr>
            <a:normAutofit/>
          </a:bodyPr>
          <a:lstStyle>
            <a:lvl1pPr marL="174625" indent="-174625">
              <a:defRPr sz="1800"/>
            </a:lvl1pPr>
            <a:lvl2pPr marL="457200" indent="-228600">
              <a:defRPr sz="1600"/>
            </a:lvl2pPr>
            <a:lvl3pPr marL="685800" indent="-228600"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2618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77540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5966460" y="1035169"/>
            <a:ext cx="0" cy="35939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29184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6126480" y="1024454"/>
            <a:ext cx="256032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9"/>
          </p:nvPr>
        </p:nvSpPr>
        <p:spPr>
          <a:xfrm>
            <a:off x="366713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27"/>
          </p:nvPr>
        </p:nvSpPr>
        <p:spPr>
          <a:xfrm>
            <a:off x="3200400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28"/>
          </p:nvPr>
        </p:nvSpPr>
        <p:spPr>
          <a:xfrm>
            <a:off x="6034088" y="1318019"/>
            <a:ext cx="2743200" cy="3311131"/>
          </a:xfrm>
        </p:spPr>
        <p:txBody>
          <a:bodyPr>
            <a:normAutofit/>
          </a:bodyPr>
          <a:lstStyle>
            <a:lvl1pPr marL="227013" indent="-227013">
              <a:spcBef>
                <a:spcPts val="400"/>
              </a:spcBef>
              <a:defRPr sz="1600"/>
            </a:lvl1pPr>
            <a:lvl2pPr marL="460375" indent="-233363">
              <a:spcBef>
                <a:spcPts val="400"/>
              </a:spcBef>
              <a:defRPr sz="1400"/>
            </a:lvl2pPr>
            <a:lvl3pPr marL="687388" indent="-227013">
              <a:spcBef>
                <a:spcPts val="400"/>
              </a:spcBef>
              <a:defRPr sz="12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1883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-Row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491691" y="1408613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216284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300371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3844577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318151" y="1033320"/>
            <a:ext cx="0" cy="35871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130316" y="1033320"/>
            <a:ext cx="0" cy="35871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" y="132197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5302568" y="1408613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5" name="Text Placeholder 11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5394960" y="1041979"/>
            <a:ext cx="329184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16" name="Text Placeholder 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491691" y="2249480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7" name="Text Placeholder 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302568" y="2249480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8" name="Text Placeholder 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491691" y="3090347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9" name="Text Placeholder 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5302568" y="3090347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0" name="Text Placeholder 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1491691" y="3931212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1" name="Text Placeholder 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5302568" y="3931212"/>
            <a:ext cx="3474720" cy="667593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ts val="1900"/>
              </a:lnSpc>
              <a:spcBef>
                <a:spcPts val="300"/>
              </a:spcBef>
              <a:spcAft>
                <a:spcPts val="300"/>
              </a:spcAft>
              <a:buFontTx/>
              <a:buNone/>
              <a:defRPr sz="18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2" name="Text Placeholder 11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1583131" y="1041979"/>
            <a:ext cx="3291840" cy="228600"/>
          </a:xfrm>
          <a:solidFill>
            <a:srgbClr val="999B9E"/>
          </a:solidFill>
        </p:spPr>
        <p:txBody>
          <a:bodyPr lIns="91440" anchor="ctr">
            <a:noAutofit/>
          </a:bodyPr>
          <a:lstStyle>
            <a:lvl1pPr marL="0" indent="0">
              <a:lnSpc>
                <a:spcPts val="2100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Header text</a:t>
            </a:r>
            <a:endParaRPr lang="en-US" dirty="0"/>
          </a:p>
        </p:txBody>
      </p:sp>
      <p:sp>
        <p:nvSpPr>
          <p:cNvPr id="23" name="Text Placeholder 54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59450" y="1385469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4" name="Text Placeholder 54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459450" y="2221912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5" name="Text Placeholder 54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459450" y="3058355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26" name="Text Placeholder 54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459450" y="3894798"/>
            <a:ext cx="710699" cy="709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700"/>
              </a:lnSpc>
              <a:buFontTx/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6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59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6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877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rgbClr val="999B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66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797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47237" y="2700890"/>
            <a:ext cx="1400175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6750" y="1028700"/>
            <a:ext cx="7020539" cy="1614789"/>
          </a:xfrm>
        </p:spPr>
        <p:txBody>
          <a:bodyPr anchor="b"/>
          <a:lstStyle>
            <a:lvl1pPr>
              <a:lnSpc>
                <a:spcPct val="8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756750" y="2772062"/>
            <a:ext cx="7020538" cy="1296591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5" descr="W"/>
          <p:cNvPicPr>
            <a:picLocks noChangeAspect="1" noChangeArrowheads="1"/>
          </p:cNvPicPr>
          <p:nvPr userDrawn="1"/>
        </p:nvPicPr>
        <p:blipFill>
          <a:blip r:embed="rId2" cstate="print">
            <a:lum bright="100000" contrast="100000"/>
          </a:blip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972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image divide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480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572000" y="1028700"/>
            <a:ext cx="4114800" cy="2699147"/>
          </a:xfrm>
          <a:solidFill>
            <a:srgbClr val="000000">
              <a:alpha val="40000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1588" indent="0">
              <a:buNone/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8496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8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028700"/>
            <a:ext cx="914400" cy="2133933"/>
          </a:xfrm>
          <a:prstGeom prst="rect">
            <a:avLst/>
          </a:prstGeom>
          <a:solidFill>
            <a:srgbClr val="CE114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1029848" y="1060848"/>
            <a:ext cx="7747440" cy="35683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963998" y="1028701"/>
            <a:ext cx="5938793" cy="342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124915" y="1028701"/>
            <a:ext cx="1400175" cy="34289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398153" y="4881582"/>
            <a:ext cx="18902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kern="1200" dirty="0" smtClean="0">
                <a:solidFill>
                  <a:schemeClr val="accent6"/>
                </a:solidFill>
                <a:latin typeface="+mj-lt"/>
                <a:ea typeface="+mn-ea"/>
                <a:cs typeface="+mn-cs"/>
              </a:rPr>
              <a:t>© 2015 Weatherford. All rights reserved.</a:t>
            </a:r>
            <a:endParaRPr lang="en-US" sz="800" b="0" kern="1200" dirty="0">
              <a:solidFill>
                <a:schemeClr val="accent6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7" name="Picture 15" descr="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4" y="4777899"/>
            <a:ext cx="1830017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0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Left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" y="928197"/>
            <a:ext cx="6376988" cy="37009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319353" y="1028700"/>
            <a:ext cx="0" cy="3600450"/>
          </a:xfrm>
          <a:prstGeom prst="line">
            <a:avLst/>
          </a:prstGeom>
          <a:ln w="6350" cmpd="sng">
            <a:solidFill>
              <a:srgbClr val="4C4D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66713" y="949722"/>
            <a:ext cx="1862137" cy="36794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0" indent="0">
              <a:buNone/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130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4" y="4777899"/>
            <a:ext cx="1830017" cy="3474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714" y="208706"/>
            <a:ext cx="7772400" cy="6172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714" y="919076"/>
            <a:ext cx="8410575" cy="37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746480" y="4802506"/>
            <a:ext cx="6400800" cy="3429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80796" y="4802506"/>
            <a:ext cx="1371600" cy="34290"/>
          </a:xfrm>
          <a:prstGeom prst="rect">
            <a:avLst/>
          </a:prstGeom>
          <a:solidFill>
            <a:srgbClr val="00A5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1A1"/>
              </a:solidFill>
            </a:endParaRPr>
          </a:p>
        </p:txBody>
      </p:sp>
      <p:pic>
        <p:nvPicPr>
          <p:cNvPr id="10" name="Picture 15" descr="W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81590" y="283403"/>
            <a:ext cx="398386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6398153" y="4881582"/>
            <a:ext cx="18902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kern="1200" dirty="0" smtClean="0">
                <a:solidFill>
                  <a:schemeClr val="accent6"/>
                </a:solidFill>
                <a:latin typeface="+mj-lt"/>
                <a:ea typeface="+mn-ea"/>
                <a:cs typeface="+mn-cs"/>
              </a:rPr>
              <a:t>© 2015 Weatherford. All rights reserved.</a:t>
            </a:r>
            <a:endParaRPr lang="en-US" sz="800" b="0" kern="1200" dirty="0">
              <a:solidFill>
                <a:schemeClr val="accent6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9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9" r:id="rId2"/>
    <p:sldLayoutId id="2147483676" r:id="rId3"/>
    <p:sldLayoutId id="2147483702" r:id="rId4"/>
    <p:sldLayoutId id="2147483703" r:id="rId5"/>
    <p:sldLayoutId id="2147483705" r:id="rId6"/>
    <p:sldLayoutId id="2147483683" r:id="rId7"/>
    <p:sldLayoutId id="2147483651" r:id="rId8"/>
    <p:sldLayoutId id="2147483704" r:id="rId9"/>
    <p:sldLayoutId id="2147483701" r:id="rId10"/>
    <p:sldLayoutId id="2147483659" r:id="rId11"/>
    <p:sldLayoutId id="2147483657" r:id="rId12"/>
    <p:sldLayoutId id="2147483660" r:id="rId13"/>
    <p:sldLayoutId id="2147483661" r:id="rId14"/>
    <p:sldLayoutId id="2147483654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000"/>
        </a:spcBef>
        <a:buClr>
          <a:schemeClr val="accent1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342900" algn="l" defTabSz="914400" rtl="0" eaLnBrk="1" latinLnBrk="0" hangingPunct="1">
        <a:spcBef>
          <a:spcPts val="800"/>
        </a:spcBef>
        <a:buClr>
          <a:schemeClr val="accent1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5525" indent="-341313" algn="l" defTabSz="914400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4775" indent="-349250" algn="l" defTabSz="914400" rtl="0" eaLnBrk="1" latinLnBrk="0" hangingPunct="1">
        <a:spcBef>
          <a:spcPts val="400"/>
        </a:spcBef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7675" indent="-342900" algn="l" defTabSz="914400" rtl="0" eaLnBrk="1" latinLnBrk="0" hangingPunct="1">
        <a:spcBef>
          <a:spcPts val="200"/>
        </a:spcBef>
        <a:buClr>
          <a:schemeClr val="accent1"/>
        </a:buClr>
        <a:buSzPct val="70000"/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p-weatherford.com/events/2015_WESC/WESC_Survey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Let’s Do Something Noteworthy:</a:t>
            </a:r>
          </a:p>
          <a:p>
            <a:r>
              <a:rPr lang="en-US" dirty="0" smtClean="0"/>
              <a:t>Why You Should be Using the CygNet</a:t>
            </a:r>
            <a:r>
              <a:rPr lang="en-US" baseline="30000" dirty="0" smtClean="0"/>
              <a:t>®</a:t>
            </a:r>
            <a:r>
              <a:rPr lang="en-US" dirty="0" smtClean="0"/>
              <a:t> Note Service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Walter Goodwater, Lead Software Engineer</a:t>
            </a:r>
            <a:br>
              <a:rPr lang="en-US" dirty="0" smtClean="0"/>
            </a:br>
            <a:r>
              <a:rPr lang="en-US" dirty="0" smtClean="0"/>
              <a:t>Corey Lee, Product Advisor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8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Be Using Notes?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Because it has great features</a:t>
            </a:r>
          </a:p>
          <a:p>
            <a:pPr lvl="1"/>
            <a:r>
              <a:rPr lang="en-US" dirty="0"/>
              <a:t>Using the Trend control and Note Feed</a:t>
            </a:r>
            <a:endParaRPr lang="en-US" dirty="0" smtClean="0"/>
          </a:p>
          <a:p>
            <a:r>
              <a:rPr lang="en-US" b="1" dirty="0" smtClean="0"/>
              <a:t>Because you can do cool and practical things</a:t>
            </a:r>
            <a:endParaRPr lang="en-US" b="1" dirty="0" smtClean="0"/>
          </a:p>
          <a:p>
            <a:pPr lvl="1"/>
            <a:r>
              <a:rPr lang="en-US" dirty="0" smtClean="0"/>
              <a:t>Using notes to report and track issues from the field</a:t>
            </a:r>
          </a:p>
          <a:p>
            <a:pPr lvl="1"/>
            <a:r>
              <a:rPr lang="en-US" dirty="0" smtClean="0"/>
              <a:t>Using notes to record and categorize </a:t>
            </a:r>
            <a:r>
              <a:rPr lang="en-US" dirty="0" smtClean="0"/>
              <a:t>downtimes</a:t>
            </a:r>
            <a:endParaRPr lang="en-US" dirty="0" smtClean="0"/>
          </a:p>
          <a:p>
            <a:r>
              <a:rPr lang="en-US" b="1" dirty="0" smtClean="0"/>
              <a:t>Because all the cool kids are doing it</a:t>
            </a:r>
          </a:p>
          <a:p>
            <a:pPr lvl="1"/>
            <a:r>
              <a:rPr lang="en-US" dirty="0" smtClean="0"/>
              <a:t>Discussion: are you using notes? Any ideas how you might?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6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Introduced in 8.1.0 as core product</a:t>
            </a:r>
          </a:p>
          <a:p>
            <a:r>
              <a:rPr lang="en-US" dirty="0" smtClean="0"/>
              <a:t>Standard CygNet Service features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Replication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Custom database indexing</a:t>
            </a:r>
            <a:endParaRPr lang="en-US" dirty="0"/>
          </a:p>
        </p:txBody>
      </p:sp>
      <p:pic>
        <p:nvPicPr>
          <p:cNvPr id="1026" name="Picture 2" descr="C:\Users\walter.goodwater\Documents\My Received Files\256NoteServi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998" y="2422823"/>
            <a:ext cx="2059093" cy="205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97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Unlimited note text length</a:t>
            </a:r>
          </a:p>
          <a:p>
            <a:r>
              <a:rPr lang="en-US" dirty="0" smtClean="0"/>
              <a:t>Notes can be associated with Points and/or Facilities</a:t>
            </a:r>
          </a:p>
          <a:p>
            <a:pPr lvl="1"/>
            <a:r>
              <a:rPr lang="en-US" dirty="0" smtClean="0"/>
              <a:t>Note service reference as many Current Value services as you wish</a:t>
            </a:r>
          </a:p>
          <a:p>
            <a:r>
              <a:rPr lang="en-US" dirty="0" smtClean="0"/>
              <a:t>Note duration</a:t>
            </a:r>
          </a:p>
          <a:p>
            <a:pPr lvl="1"/>
            <a:r>
              <a:rPr lang="en-US" dirty="0" smtClean="0"/>
              <a:t>Point-in-time</a:t>
            </a:r>
          </a:p>
          <a:p>
            <a:pPr lvl="1"/>
            <a:r>
              <a:rPr lang="en-US" dirty="0" smtClean="0"/>
              <a:t>Time range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101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Configurable note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Notes can be “Issues” or </a:t>
            </a:r>
            <a:br>
              <a:rPr lang="en-US" dirty="0" smtClean="0"/>
            </a:br>
            <a:r>
              <a:rPr lang="en-US" dirty="0" smtClean="0"/>
              <a:t>“Downtimes” or </a:t>
            </a:r>
            <a:br>
              <a:rPr lang="en-US" dirty="0" smtClean="0"/>
            </a:br>
            <a:r>
              <a:rPr lang="en-US" dirty="0" smtClean="0"/>
              <a:t>“Secret Santa assignments”</a:t>
            </a:r>
            <a:endParaRPr lang="en-US" dirty="0" smtClean="0"/>
          </a:p>
          <a:p>
            <a:r>
              <a:rPr lang="en-US" dirty="0" smtClean="0"/>
              <a:t>Custom Note Attributes:</a:t>
            </a:r>
          </a:p>
          <a:p>
            <a:pPr lvl="1"/>
            <a:r>
              <a:rPr lang="en-US" dirty="0" smtClean="0"/>
              <a:t>5 text attributes</a:t>
            </a:r>
          </a:p>
          <a:p>
            <a:pPr lvl="1"/>
            <a:r>
              <a:rPr lang="en-US" dirty="0" smtClean="0"/>
              <a:t>5 table-driven attributes</a:t>
            </a:r>
          </a:p>
          <a:p>
            <a:pPr lvl="1"/>
            <a:r>
              <a:rPr lang="en-US" dirty="0" smtClean="0"/>
              <a:t>5 yes/no attributes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529" y="1699809"/>
            <a:ext cx="3744138" cy="295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034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available via standard </a:t>
            </a:r>
            <a:r>
              <a:rPr lang="en-US" dirty="0" err="1" smtClean="0"/>
              <a:t>CygNet</a:t>
            </a:r>
            <a:r>
              <a:rPr lang="en-US" dirty="0" smtClean="0"/>
              <a:t> API options:</a:t>
            </a:r>
            <a:endParaRPr lang="en-US" dirty="0"/>
          </a:p>
          <a:p>
            <a:pPr lvl="1"/>
            <a:r>
              <a:rPr lang="en-US" dirty="0" err="1" smtClean="0"/>
              <a:t>CxNote</a:t>
            </a:r>
            <a:r>
              <a:rPr lang="en-US" dirty="0" smtClean="0"/>
              <a:t>: easy to use</a:t>
            </a:r>
            <a:endParaRPr lang="en-US" dirty="0"/>
          </a:p>
          <a:p>
            <a:pPr lvl="1"/>
            <a:r>
              <a:rPr lang="en-US" dirty="0" smtClean="0"/>
              <a:t>ODBC: powerful</a:t>
            </a:r>
            <a:endParaRPr lang="en-US" dirty="0" smtClean="0"/>
          </a:p>
          <a:p>
            <a:r>
              <a:rPr lang="en-US" dirty="0" smtClean="0"/>
              <a:t>Studio Control </a:t>
            </a:r>
            <a:br>
              <a:rPr lang="en-US" dirty="0" smtClean="0"/>
            </a:br>
            <a:r>
              <a:rPr lang="en-US" dirty="0" smtClean="0"/>
              <a:t>Integration</a:t>
            </a:r>
          </a:p>
          <a:p>
            <a:pPr lvl="1"/>
            <a:r>
              <a:rPr lang="en-US" dirty="0" smtClean="0"/>
              <a:t>Note Feed control</a:t>
            </a:r>
          </a:p>
          <a:p>
            <a:pPr lvl="1"/>
            <a:r>
              <a:rPr lang="en-US" dirty="0" smtClean="0"/>
              <a:t>Trend control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796" y="2027662"/>
            <a:ext cx="4630949" cy="2608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081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Using </a:t>
            </a:r>
            <a:r>
              <a:rPr lang="en-US" dirty="0" smtClean="0"/>
              <a:t>notes with the </a:t>
            </a:r>
            <a:r>
              <a:rPr lang="en-US" dirty="0"/>
              <a:t>Trend </a:t>
            </a:r>
            <a:r>
              <a:rPr lang="en-US" dirty="0" smtClean="0"/>
              <a:t>and </a:t>
            </a:r>
            <a:r>
              <a:rPr lang="en-US" dirty="0"/>
              <a:t>Note </a:t>
            </a:r>
            <a:r>
              <a:rPr lang="en-US" dirty="0" smtClean="0"/>
              <a:t>Feed controls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/>
              <a:t>notes to report and track issues from the </a:t>
            </a:r>
            <a:r>
              <a:rPr lang="en-US" dirty="0" smtClean="0"/>
              <a:t>field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/>
              <a:t>notes to record and categorize Downtimes</a:t>
            </a:r>
          </a:p>
        </p:txBody>
      </p:sp>
    </p:spTree>
    <p:extLst>
      <p:ext uri="{BB962C8B-B14F-4D97-AF65-F5344CB8AC3E}">
        <p14:creationId xmlns:p14="http://schemas.microsoft.com/office/powerpoint/2010/main" val="370795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For more information visit:</a:t>
            </a:r>
          </a:p>
          <a:p>
            <a:pPr marL="0" indent="0" algn="ctr">
              <a:buNone/>
            </a:pPr>
            <a:r>
              <a:rPr lang="en-US" sz="3200" dirty="0" smtClean="0"/>
              <a:t>www.</a:t>
            </a:r>
            <a:r>
              <a:rPr lang="en-US" sz="4800" b="1" dirty="0" smtClean="0"/>
              <a:t>cygnetblog</a:t>
            </a:r>
            <a:r>
              <a:rPr lang="en-US" sz="3200" dirty="0" smtClean="0"/>
              <a:t>.com</a:t>
            </a:r>
            <a:endParaRPr lang="en-US" sz="3200" dirty="0"/>
          </a:p>
        </p:txBody>
      </p:sp>
      <p:pic>
        <p:nvPicPr>
          <p:cNvPr id="2050" name="Picture 2" descr="C:\Users\walter.goodwater\Documents\My Received Files\CygNetBLOGLogo_work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001" y="3113089"/>
            <a:ext cx="2857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34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Survey and Prizes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Online survey</a:t>
            </a:r>
          </a:p>
          <a:p>
            <a:pPr lvl="1"/>
            <a:r>
              <a:rPr lang="en-US" dirty="0"/>
              <a:t>QR </a:t>
            </a:r>
            <a:r>
              <a:rPr lang="en-US" dirty="0" smtClean="0"/>
              <a:t>code or go to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ep-weatherford.com/events/2015_WESC/WESC_Survey.html</a:t>
            </a:r>
            <a:endParaRPr lang="en-US" dirty="0"/>
          </a:p>
          <a:p>
            <a:pPr lvl="1"/>
            <a:r>
              <a:rPr lang="en-US" dirty="0" smtClean="0"/>
              <a:t>2 laptops in registration area</a:t>
            </a:r>
          </a:p>
          <a:p>
            <a:r>
              <a:rPr lang="en-US" dirty="0" smtClean="0"/>
              <a:t>Hardcopies</a:t>
            </a:r>
            <a:endParaRPr lang="en-US" dirty="0"/>
          </a:p>
          <a:p>
            <a:pPr lvl="1"/>
            <a:r>
              <a:rPr lang="en-US" dirty="0"/>
              <a:t>Registration </a:t>
            </a:r>
            <a:r>
              <a:rPr lang="en-US" dirty="0" smtClean="0"/>
              <a:t>desk</a:t>
            </a:r>
          </a:p>
          <a:p>
            <a:pPr marL="0" lvl="1" indent="0" algn="ctr">
              <a:spcBef>
                <a:spcPts val="1000"/>
              </a:spcBef>
              <a:buSzPct val="70000"/>
              <a:buNone/>
            </a:pP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Please </a:t>
            </a:r>
            <a:r>
              <a:rPr lang="en-US" sz="2900" dirty="0"/>
              <a:t>stop by the registration desk to get your ticket for the drawing </a:t>
            </a:r>
            <a:br>
              <a:rPr lang="en-US" sz="2900" dirty="0"/>
            </a:br>
            <a:r>
              <a:rPr lang="en-US" sz="2900" dirty="0" smtClean="0"/>
              <a:t>once </a:t>
            </a:r>
            <a:r>
              <a:rPr lang="en-US" sz="2900" dirty="0"/>
              <a:t>you have completed the </a:t>
            </a:r>
            <a:r>
              <a:rPr lang="en-US" sz="2900" dirty="0" smtClean="0"/>
              <a:t>survey</a:t>
            </a:r>
          </a:p>
          <a:p>
            <a:pPr marL="0" lvl="1" indent="0" algn="ctr">
              <a:spcBef>
                <a:spcPts val="1000"/>
              </a:spcBef>
              <a:buSzPct val="70000"/>
              <a:buNone/>
            </a:pPr>
            <a:endParaRPr lang="en-US" sz="2900" dirty="0"/>
          </a:p>
          <a:p>
            <a:pPr marL="0" indent="0" algn="ctr">
              <a:buNone/>
            </a:pPr>
            <a:r>
              <a:rPr lang="en-US" sz="2900" dirty="0" smtClean="0"/>
              <a:t>Survey </a:t>
            </a:r>
            <a:r>
              <a:rPr lang="en-US" sz="2900" dirty="0"/>
              <a:t>prizes will be drawn at the </a:t>
            </a:r>
            <a:r>
              <a:rPr lang="en-US" sz="2900" dirty="0" smtClean="0"/>
              <a:t>end </a:t>
            </a:r>
            <a:r>
              <a:rPr lang="en-US" sz="2900" dirty="0"/>
              <a:t>of Wednesday in the Session Close</a:t>
            </a:r>
            <a:r>
              <a:rPr lang="en-US" sz="2900" dirty="0" smtClean="0"/>
              <a:t>!</a:t>
            </a:r>
          </a:p>
          <a:p>
            <a:pPr marL="0" indent="0" algn="ctr">
              <a:buNone/>
            </a:pPr>
            <a:endParaRPr lang="en-US" sz="2900" dirty="0"/>
          </a:p>
          <a:p>
            <a:pPr marL="0" indent="0" algn="ctr">
              <a:buNone/>
            </a:pPr>
            <a:r>
              <a:rPr lang="en-US" sz="2900" dirty="0"/>
              <a:t>You must be present </a:t>
            </a:r>
            <a:r>
              <a:rPr lang="en-US" sz="2900"/>
              <a:t>to </a:t>
            </a:r>
            <a:r>
              <a:rPr lang="en-US" sz="2900" smtClean="0"/>
              <a:t>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1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FT PPT Template">
  <a:themeElements>
    <a:clrScheme name="Weatherford PPT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1141"/>
      </a:accent1>
      <a:accent2>
        <a:srgbClr val="F39500"/>
      </a:accent2>
      <a:accent3>
        <a:srgbClr val="FFC52F"/>
      </a:accent3>
      <a:accent4>
        <a:srgbClr val="3F3F3F"/>
      </a:accent4>
      <a:accent5>
        <a:srgbClr val="717477"/>
      </a:accent5>
      <a:accent6>
        <a:srgbClr val="999B9E"/>
      </a:accent6>
      <a:hlink>
        <a:srgbClr val="007B87"/>
      </a:hlink>
      <a:folHlink>
        <a:srgbClr val="007B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28161</TotalTime>
  <Words>288</Words>
  <Application>Microsoft Office PowerPoint</Application>
  <PresentationFormat>On-screen Show (16:9)</PresentationFormat>
  <Paragraphs>62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WFT PPT Template</vt:lpstr>
      <vt:lpstr>PowerPoint Presentation</vt:lpstr>
      <vt:lpstr>Why Should You Be Using Notes?</vt:lpstr>
      <vt:lpstr>Note Features</vt:lpstr>
      <vt:lpstr>Note Features</vt:lpstr>
      <vt:lpstr>Note Features</vt:lpstr>
      <vt:lpstr>Note Features</vt:lpstr>
      <vt:lpstr>Note Demos</vt:lpstr>
      <vt:lpstr>PowerPoint Presentation</vt:lpstr>
      <vt:lpstr>Event Survey and Prizes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Let's Do Something Noteworthy</dc:title>
  <dc:creator>Walter Goodwater</dc:creator>
  <cp:keywords>WESC 2015</cp:keywords>
  <cp:lastModifiedBy>Walter Goodwater</cp:lastModifiedBy>
  <cp:revision>310</cp:revision>
  <dcterms:created xsi:type="dcterms:W3CDTF">2014-02-06T19:07:35Z</dcterms:created>
  <dcterms:modified xsi:type="dcterms:W3CDTF">2015-03-31T03:45:23Z</dcterms:modified>
</cp:coreProperties>
</file>