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2" r:id="rId2"/>
    <p:sldId id="271" r:id="rId3"/>
    <p:sldId id="273" r:id="rId4"/>
    <p:sldId id="274" r:id="rId5"/>
    <p:sldId id="279" r:id="rId6"/>
    <p:sldId id="280" r:id="rId7"/>
    <p:sldId id="275" r:id="rId8"/>
    <p:sldId id="276" r:id="rId9"/>
    <p:sldId id="281" r:id="rId10"/>
    <p:sldId id="282" r:id="rId11"/>
    <p:sldId id="277" r:id="rId12"/>
    <p:sldId id="283" r:id="rId13"/>
    <p:sldId id="284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1CB"/>
    <a:srgbClr val="EBD5B7"/>
    <a:srgbClr val="EAC592"/>
    <a:srgbClr val="ECDEC9"/>
    <a:srgbClr val="999B9E"/>
    <a:srgbClr val="00A5B5"/>
    <a:srgbClr val="727478"/>
    <a:srgbClr val="000000"/>
    <a:srgbClr val="009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 snapToGrid="0">
      <p:cViewPr>
        <p:scale>
          <a:sx n="110" d="100"/>
          <a:sy n="110" d="100"/>
        </p:scale>
        <p:origin x="-450" y="-612"/>
      </p:cViewPr>
      <p:guideLst>
        <p:guide orient="horz" pos="648"/>
        <p:guide orient="horz" pos="2916"/>
        <p:guide orient="horz" pos="182"/>
        <p:guide pos="2880"/>
        <p:guide pos="288"/>
        <p:guide pos="231"/>
        <p:guide pos="5472"/>
        <p:guide pos="55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F83CE-1149-4E49-BDC7-278DF191B947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AD326-9A7B-47DF-B03C-D8BB1DD1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09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31EEF-6687-46EB-81C1-DBAEF15AF81A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DDF3D-2244-49A1-9D1D-D3053E47B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67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30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Speaker to remind the audience their feedback</a:t>
            </a:r>
            <a:r>
              <a:rPr lang="en-US" baseline="0" dirty="0" smtClean="0"/>
              <a:t> is important and </a:t>
            </a:r>
            <a:r>
              <a:rPr lang="en-US" dirty="0" smtClean="0"/>
              <a:t>to complete and submit the surveys.  Two options:</a:t>
            </a:r>
            <a:r>
              <a:rPr lang="en-US" baseline="0" dirty="0" smtClean="0"/>
              <a:t> either online, QR codes available on signage and at the registration desk.  Or pick up a hard copy and complete, turn in to WFT staff at registration desk and pickup a ticket for </a:t>
            </a:r>
            <a:r>
              <a:rPr lang="en-US" baseline="0" smtClean="0"/>
              <a:t>the drawing.  </a:t>
            </a:r>
            <a:r>
              <a:rPr lang="en-US" baseline="0" dirty="0" smtClean="0"/>
              <a:t>Prize drawn at EOD Wednesday during closing session, must be present to win.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8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409" y="0"/>
            <a:ext cx="7022592" cy="3471672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1821118" y="4147157"/>
            <a:ext cx="7322883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982035" y="4147157"/>
            <a:ext cx="1400175" cy="34289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94" y="2328109"/>
            <a:ext cx="1230140" cy="506725"/>
          </a:xfrm>
          <a:prstGeom prst="rect">
            <a:avLst/>
          </a:prstGeom>
        </p:spPr>
      </p:pic>
      <p:sp>
        <p:nvSpPr>
          <p:cNvPr id="1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82650" y="3322692"/>
            <a:ext cx="7894638" cy="718432"/>
          </a:xfrm>
        </p:spPr>
        <p:txBody>
          <a:bodyPr anchor="b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2800" b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Presentation Cover Title – </a:t>
            </a:r>
            <a:br>
              <a:rPr lang="en-US" dirty="0" smtClean="0"/>
            </a:br>
            <a:r>
              <a:rPr lang="en-US" dirty="0" smtClean="0"/>
              <a:t>Up to two lines of text</a:t>
            </a:r>
            <a:endParaRPr lang="en-US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78736" y="4268651"/>
            <a:ext cx="7898552" cy="411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Presenter Name, Title</a:t>
            </a:r>
            <a:br>
              <a:rPr lang="en-US" dirty="0" smtClean="0"/>
            </a:b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97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713" y="921882"/>
            <a:ext cx="4205287" cy="3707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21882"/>
            <a:ext cx="4205288" cy="3707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1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4572000" y="1068375"/>
            <a:ext cx="0" cy="35607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28700"/>
            <a:ext cx="39319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4753927" y="1028700"/>
            <a:ext cx="39319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8"/>
          </p:nvPr>
        </p:nvSpPr>
        <p:spPr>
          <a:xfrm>
            <a:off x="366713" y="1318019"/>
            <a:ext cx="4114800" cy="3311131"/>
          </a:xfrm>
        </p:spPr>
        <p:txBody>
          <a:bodyPr>
            <a:normAutofit/>
          </a:bodyPr>
          <a:lstStyle>
            <a:lvl1pPr marL="227013" indent="-227013">
              <a:defRPr sz="1800"/>
            </a:lvl1pPr>
            <a:lvl2pPr marL="460375" indent="-233363">
              <a:defRPr sz="1600"/>
            </a:lvl2pPr>
            <a:lvl3pPr marL="687388" indent="-227013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9"/>
          </p:nvPr>
        </p:nvSpPr>
        <p:spPr>
          <a:xfrm>
            <a:off x="4663440" y="1318019"/>
            <a:ext cx="4114800" cy="3311131"/>
          </a:xfrm>
        </p:spPr>
        <p:txBody>
          <a:bodyPr>
            <a:normAutofit/>
          </a:bodyPr>
          <a:lstStyle>
            <a:lvl1pPr marL="227013" indent="-227013">
              <a:defRPr sz="1800"/>
            </a:lvl1pPr>
            <a:lvl2pPr marL="460375" indent="-233363">
              <a:defRPr sz="1600"/>
            </a:lvl2pPr>
            <a:lvl3pPr marL="687388" indent="-227013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8383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 Text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38756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6005244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339099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00452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57200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339099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200452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5"/>
          </p:nvPr>
        </p:nvSpPr>
        <p:spPr>
          <a:xfrm>
            <a:off x="366712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Content Placeholder 18"/>
          <p:cNvSpPr>
            <a:spLocks noGrp="1"/>
          </p:cNvSpPr>
          <p:nvPr>
            <p:ph sz="quarter" idx="26"/>
          </p:nvPr>
        </p:nvSpPr>
        <p:spPr>
          <a:xfrm>
            <a:off x="3236976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1" name="Content Placeholder 18"/>
          <p:cNvSpPr>
            <a:spLocks noGrp="1"/>
          </p:cNvSpPr>
          <p:nvPr>
            <p:ph sz="quarter" idx="27"/>
          </p:nvPr>
        </p:nvSpPr>
        <p:spPr>
          <a:xfrm>
            <a:off x="6107240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2618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77540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5966460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29184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12648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9"/>
          </p:nvPr>
        </p:nvSpPr>
        <p:spPr>
          <a:xfrm>
            <a:off x="366713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27"/>
          </p:nvPr>
        </p:nvSpPr>
        <p:spPr>
          <a:xfrm>
            <a:off x="3200400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28"/>
          </p:nvPr>
        </p:nvSpPr>
        <p:spPr>
          <a:xfrm>
            <a:off x="6034088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1883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-Row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1491691" y="1408613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216284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300371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57200" y="3844577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318151" y="1033320"/>
            <a:ext cx="0" cy="35871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5130316" y="1033320"/>
            <a:ext cx="0" cy="35871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132197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/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5302568" y="1408613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5" name="Text Placeholder 11"/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5394960" y="1041979"/>
            <a:ext cx="329184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6" name="Text Placeholder 7"/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491691" y="2249480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7" name="Text Placeholder 7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5302568" y="2249480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8" name="Text Placeholder 7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491691" y="3090347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9" name="Text Placeholder 7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5302568" y="3090347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0" name="Text Placeholder 7"/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1491691" y="3931212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1" name="Text Placeholder 7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5302568" y="3931212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2" name="Text Placeholder 11"/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1583131" y="1041979"/>
            <a:ext cx="329184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23" name="Text Placeholder 54"/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459450" y="1385469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Text Placeholder 54"/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459450" y="2221912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Text Placeholder 54"/>
          <p:cNvSpPr>
            <a:spLocks noGrp="1"/>
          </p:cNvSpPr>
          <p:nvPr userDrawn="1">
            <p:ph type="body" sz="quarter" idx="33" hasCustomPrompt="1"/>
          </p:nvPr>
        </p:nvSpPr>
        <p:spPr>
          <a:xfrm>
            <a:off x="459450" y="3058355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Text Placeholder 54"/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459450" y="3894798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6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59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6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877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rgbClr val="999B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9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66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5" descr="W"/>
          <p:cNvPicPr>
            <a:picLocks noChangeAspect="1" noChangeArrowheads="1"/>
          </p:cNvPicPr>
          <p:nvPr userDrawn="1"/>
        </p:nvPicPr>
        <p:blipFill>
          <a:blip r:embed="rId2" cstate="print">
            <a:lum bright="100000" contrast="100000"/>
          </a:blip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972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image divide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4800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4572000" y="1028700"/>
            <a:ext cx="4114800" cy="2699147"/>
          </a:xfrm>
          <a:solidFill>
            <a:srgbClr val="000000">
              <a:alpha val="40000"/>
            </a:srgb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1588" indent="0">
              <a:buNone/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8496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38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of Contents or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1028700"/>
            <a:ext cx="914400" cy="2133933"/>
          </a:xfrm>
          <a:prstGeom prst="rect">
            <a:avLst/>
          </a:prstGeom>
          <a:solidFill>
            <a:srgbClr val="CE114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>
          <a:xfrm>
            <a:off x="1029848" y="1060848"/>
            <a:ext cx="7747440" cy="35683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963998" y="1028701"/>
            <a:ext cx="5938793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1124915" y="1028701"/>
            <a:ext cx="1400175" cy="34289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398153" y="4881582"/>
            <a:ext cx="18902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kern="1200" dirty="0" smtClean="0">
                <a:solidFill>
                  <a:schemeClr val="accent6"/>
                </a:solidFill>
                <a:latin typeface="+mj-lt"/>
                <a:ea typeface="+mn-ea"/>
                <a:cs typeface="+mn-cs"/>
              </a:rPr>
              <a:t>© 2015 Weatherford. All rights reserved.</a:t>
            </a:r>
            <a:endParaRPr lang="en-US" sz="800" b="0" kern="1200" dirty="0">
              <a:solidFill>
                <a:schemeClr val="accent6"/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17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14" y="4777899"/>
            <a:ext cx="1830017" cy="3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00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Left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0" y="928197"/>
            <a:ext cx="6376988" cy="370095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319353" y="1028700"/>
            <a:ext cx="0" cy="3600450"/>
          </a:xfrm>
          <a:prstGeom prst="line">
            <a:avLst/>
          </a:prstGeom>
          <a:ln w="6350" cmpd="sng">
            <a:solidFill>
              <a:srgbClr val="4C4D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66713" y="949722"/>
            <a:ext cx="1862137" cy="36794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  <a:lvl2pPr marL="0" indent="0">
              <a:buNone/>
              <a:defRPr sz="1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1302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14" y="4777899"/>
            <a:ext cx="1830017" cy="3474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714" y="208706"/>
            <a:ext cx="7772400" cy="6172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714" y="919076"/>
            <a:ext cx="8410575" cy="3710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746480" y="4802506"/>
            <a:ext cx="6400800" cy="3429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80796" y="4802506"/>
            <a:ext cx="1371600" cy="34290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pic>
        <p:nvPicPr>
          <p:cNvPr id="10" name="Picture 15" descr="W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6398153" y="4881582"/>
            <a:ext cx="18902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kern="1200" dirty="0" smtClean="0">
                <a:solidFill>
                  <a:schemeClr val="accent6"/>
                </a:solidFill>
                <a:latin typeface="+mj-lt"/>
                <a:ea typeface="+mn-ea"/>
                <a:cs typeface="+mn-cs"/>
              </a:rPr>
              <a:t>© 2015 Weatherford. All rights reserved.</a:t>
            </a:r>
            <a:endParaRPr lang="en-US" sz="800" b="0" kern="1200" dirty="0">
              <a:solidFill>
                <a:schemeClr val="accent6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9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9" r:id="rId2"/>
    <p:sldLayoutId id="2147483676" r:id="rId3"/>
    <p:sldLayoutId id="2147483702" r:id="rId4"/>
    <p:sldLayoutId id="2147483703" r:id="rId5"/>
    <p:sldLayoutId id="2147483705" r:id="rId6"/>
    <p:sldLayoutId id="2147483683" r:id="rId7"/>
    <p:sldLayoutId id="2147483651" r:id="rId8"/>
    <p:sldLayoutId id="2147483704" r:id="rId9"/>
    <p:sldLayoutId id="2147483701" r:id="rId10"/>
    <p:sldLayoutId id="2147483659" r:id="rId11"/>
    <p:sldLayoutId id="2147483657" r:id="rId12"/>
    <p:sldLayoutId id="2147483660" r:id="rId13"/>
    <p:sldLayoutId id="2147483661" r:id="rId14"/>
    <p:sldLayoutId id="2147483654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000"/>
        </a:spcBef>
        <a:buClr>
          <a:schemeClr val="accent1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342900" algn="l" defTabSz="914400" rtl="0" eaLnBrk="1" latinLnBrk="0" hangingPunct="1">
        <a:spcBef>
          <a:spcPts val="800"/>
        </a:spcBef>
        <a:buClr>
          <a:schemeClr val="accent1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25525" indent="-341313" algn="l" defTabSz="914400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4775" indent="-349250" algn="l" defTabSz="914400" rtl="0" eaLnBrk="1" latinLnBrk="0" hangingPunct="1">
        <a:spcBef>
          <a:spcPts val="400"/>
        </a:spcBef>
        <a:buClr>
          <a:schemeClr val="accent1"/>
        </a:buClr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17675" indent="-342900" algn="l" defTabSz="914400" rtl="0" eaLnBrk="1" latinLnBrk="0" hangingPunct="1">
        <a:spcBef>
          <a:spcPts val="200"/>
        </a:spcBef>
        <a:buClr>
          <a:schemeClr val="accent1"/>
        </a:buClr>
        <a:buSzPct val="70000"/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p-weatherford.com/events/2015_WESC/WESC_Survey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Doing More Cool Things in </a:t>
            </a:r>
            <a:r>
              <a:rPr lang="en-US" dirty="0" err="1" smtClean="0"/>
              <a:t>CygNet</a:t>
            </a:r>
            <a:r>
              <a:rPr lang="en-US" baseline="30000" dirty="0" smtClean="0"/>
              <a:t>®</a:t>
            </a:r>
            <a:endParaRPr lang="en-US" baseline="30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Blake Miller, Principal Software Engineer</a:t>
            </a:r>
          </a:p>
          <a:p>
            <a:r>
              <a:rPr lang="en-US" dirty="0" smtClean="0"/>
              <a:t>Walter Goodwater, Lead Software Engineer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98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Once upon a time…that SCADA admin (the one who isn’t as smart or good-looking as you) added a new well but misconfigured it!</a:t>
            </a:r>
          </a:p>
          <a:p>
            <a:r>
              <a:rPr lang="en-US" dirty="0" smtClean="0"/>
              <a:t>But </a:t>
            </a:r>
            <a:r>
              <a:rPr lang="en-US" dirty="0" smtClean="0"/>
              <a:t>luckily you </a:t>
            </a:r>
            <a:r>
              <a:rPr lang="en-US" dirty="0" smtClean="0"/>
              <a:t>have a blueprint that defines a correct well configuration</a:t>
            </a:r>
          </a:p>
          <a:p>
            <a:r>
              <a:rPr lang="en-US" dirty="0" smtClean="0"/>
              <a:t>And you have validation running in your HSS each night that writes error count to a CygNet point</a:t>
            </a:r>
          </a:p>
          <a:p>
            <a:r>
              <a:rPr lang="en-US" dirty="0" smtClean="0"/>
              <a:t>So you get a notification of the misconfiguration and fix it before it causes any trouble</a:t>
            </a:r>
          </a:p>
          <a:p>
            <a:r>
              <a:rPr lang="en-US" dirty="0" smtClean="0"/>
              <a:t>Finally you call Walter and Blake and tell them how awesome the Designer is!</a:t>
            </a:r>
          </a:p>
          <a:p>
            <a:r>
              <a:rPr lang="en-US" dirty="0" smtClean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05049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[Your Idea Here]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Applied Engineering wants your ideas</a:t>
            </a:r>
          </a:p>
          <a:p>
            <a:pPr lvl="1"/>
            <a:r>
              <a:rPr lang="en-US" dirty="0" smtClean="0"/>
              <a:t>What screen / tool would you like us to take on next?</a:t>
            </a:r>
          </a:p>
          <a:p>
            <a:pPr lvl="1"/>
            <a:r>
              <a:rPr lang="en-US" dirty="0" smtClean="0"/>
              <a:t>Note: not </a:t>
            </a:r>
            <a:r>
              <a:rPr lang="en-US" dirty="0"/>
              <a:t>looking for product enhancements (though we will pass those along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2014 Software Conference idea winner</a:t>
            </a:r>
          </a:p>
          <a:p>
            <a:pPr lvl="1"/>
            <a:r>
              <a:rPr lang="en-US" dirty="0" smtClean="0"/>
              <a:t>Issue Tracking Database for EOG</a:t>
            </a:r>
          </a:p>
        </p:txBody>
      </p:sp>
    </p:spTree>
    <p:extLst>
      <p:ext uri="{BB962C8B-B14F-4D97-AF65-F5344CB8AC3E}">
        <p14:creationId xmlns:p14="http://schemas.microsoft.com/office/powerpoint/2010/main" val="11535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For more information visit:</a:t>
            </a:r>
          </a:p>
          <a:p>
            <a:pPr marL="0" indent="0" algn="ctr">
              <a:buNone/>
            </a:pPr>
            <a:r>
              <a:rPr lang="en-US" sz="3200" dirty="0" smtClean="0"/>
              <a:t>www.</a:t>
            </a:r>
            <a:r>
              <a:rPr lang="en-US" sz="4800" b="1" dirty="0" smtClean="0"/>
              <a:t>cygnetblog</a:t>
            </a:r>
            <a:r>
              <a:rPr lang="en-US" sz="3200" dirty="0" smtClean="0"/>
              <a:t>.com</a:t>
            </a:r>
            <a:endParaRPr lang="en-US" sz="3200" dirty="0"/>
          </a:p>
        </p:txBody>
      </p:sp>
      <p:pic>
        <p:nvPicPr>
          <p:cNvPr id="2050" name="Picture 2" descr="C:\Users\walter.goodwater\Documents\My Received Files\CygNetBLOGLogo_work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001" y="3113089"/>
            <a:ext cx="2857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2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Survey and Prizes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Online survey</a:t>
            </a:r>
          </a:p>
          <a:p>
            <a:pPr lvl="1"/>
            <a:r>
              <a:rPr lang="en-US" dirty="0"/>
              <a:t>QR </a:t>
            </a:r>
            <a:r>
              <a:rPr lang="en-US" dirty="0" smtClean="0"/>
              <a:t>code or go to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ep-weatherford.com/events/2015_WESC/WESC_Survey.html</a:t>
            </a:r>
            <a:endParaRPr lang="en-US" dirty="0"/>
          </a:p>
          <a:p>
            <a:pPr lvl="1"/>
            <a:r>
              <a:rPr lang="en-US" dirty="0" smtClean="0"/>
              <a:t>2 laptops in registration area</a:t>
            </a:r>
          </a:p>
          <a:p>
            <a:r>
              <a:rPr lang="en-US" dirty="0" smtClean="0"/>
              <a:t>Hardcopies</a:t>
            </a:r>
            <a:endParaRPr lang="en-US" dirty="0"/>
          </a:p>
          <a:p>
            <a:pPr lvl="1"/>
            <a:r>
              <a:rPr lang="en-US" dirty="0"/>
              <a:t>Registration </a:t>
            </a:r>
            <a:r>
              <a:rPr lang="en-US" dirty="0" smtClean="0"/>
              <a:t>desk</a:t>
            </a:r>
          </a:p>
          <a:p>
            <a:pPr marL="0" lvl="1" indent="0" algn="ctr">
              <a:spcBef>
                <a:spcPts val="1000"/>
              </a:spcBef>
              <a:buSzPct val="70000"/>
              <a:buNone/>
            </a:pPr>
            <a:r>
              <a:rPr lang="en-US" sz="2900" dirty="0" smtClean="0"/>
              <a:t/>
            </a:r>
            <a:br>
              <a:rPr lang="en-US" sz="2900" dirty="0" smtClean="0"/>
            </a:br>
            <a:r>
              <a:rPr lang="en-US" sz="2900" dirty="0" smtClean="0"/>
              <a:t>Please </a:t>
            </a:r>
            <a:r>
              <a:rPr lang="en-US" sz="2900" dirty="0"/>
              <a:t>stop by the registration desk to get your ticket for the drawing </a:t>
            </a:r>
            <a:br>
              <a:rPr lang="en-US" sz="2900" dirty="0"/>
            </a:br>
            <a:r>
              <a:rPr lang="en-US" sz="2900" dirty="0" smtClean="0"/>
              <a:t>once </a:t>
            </a:r>
            <a:r>
              <a:rPr lang="en-US" sz="2900" dirty="0"/>
              <a:t>you have completed the </a:t>
            </a:r>
            <a:r>
              <a:rPr lang="en-US" sz="2900" dirty="0" smtClean="0"/>
              <a:t>survey</a:t>
            </a:r>
          </a:p>
          <a:p>
            <a:pPr marL="0" lvl="1" indent="0" algn="ctr">
              <a:spcBef>
                <a:spcPts val="1000"/>
              </a:spcBef>
              <a:buSzPct val="70000"/>
              <a:buNone/>
            </a:pPr>
            <a:endParaRPr lang="en-US" sz="2900" dirty="0"/>
          </a:p>
          <a:p>
            <a:pPr marL="0" indent="0" algn="ctr">
              <a:buNone/>
            </a:pPr>
            <a:r>
              <a:rPr lang="en-US" sz="2900" dirty="0" smtClean="0"/>
              <a:t>Survey </a:t>
            </a:r>
            <a:r>
              <a:rPr lang="en-US" sz="2900" dirty="0"/>
              <a:t>prizes will be drawn at the </a:t>
            </a:r>
            <a:r>
              <a:rPr lang="en-US" sz="2900" dirty="0" smtClean="0"/>
              <a:t>end </a:t>
            </a:r>
            <a:r>
              <a:rPr lang="en-US" sz="2900" dirty="0"/>
              <a:t>of Wednesday in the Session Close</a:t>
            </a:r>
            <a:r>
              <a:rPr lang="en-US" sz="2900" dirty="0" smtClean="0"/>
              <a:t>!</a:t>
            </a:r>
          </a:p>
          <a:p>
            <a:pPr marL="0" indent="0" algn="ctr">
              <a:buNone/>
            </a:pPr>
            <a:endParaRPr lang="en-US" sz="2900" dirty="0"/>
          </a:p>
          <a:p>
            <a:pPr marL="0" indent="0" algn="ctr">
              <a:buNone/>
            </a:pPr>
            <a:r>
              <a:rPr lang="en-US" sz="2900" dirty="0"/>
              <a:t>You must be present </a:t>
            </a:r>
            <a:r>
              <a:rPr lang="en-US" sz="2900"/>
              <a:t>to </a:t>
            </a:r>
            <a:r>
              <a:rPr lang="en-US" sz="2900" smtClean="0"/>
              <a:t>win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81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Applied Engineering introduction</a:t>
            </a:r>
          </a:p>
          <a:p>
            <a:r>
              <a:rPr lang="en-US" dirty="0" smtClean="0"/>
              <a:t>Demos</a:t>
            </a:r>
          </a:p>
          <a:p>
            <a:pPr lvl="1"/>
            <a:r>
              <a:rPr lang="en-US" dirty="0" smtClean="0"/>
              <a:t>Report Module enhancements</a:t>
            </a:r>
          </a:p>
          <a:p>
            <a:pPr lvl="1"/>
            <a:r>
              <a:rPr lang="en-US" dirty="0" smtClean="0"/>
              <a:t>Studio File Utilities</a:t>
            </a:r>
          </a:p>
          <a:p>
            <a:pPr lvl="1"/>
            <a:r>
              <a:rPr lang="en-US" dirty="0" err="1" smtClean="0"/>
              <a:t>CygNet</a:t>
            </a:r>
            <a:r>
              <a:rPr lang="en-US" dirty="0" smtClean="0"/>
              <a:t> Designer</a:t>
            </a:r>
          </a:p>
          <a:p>
            <a:r>
              <a:rPr lang="en-US" dirty="0" smtClean="0"/>
              <a:t>[Your idea here]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6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Applied Engineering?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714" y="919076"/>
            <a:ext cx="8410575" cy="2195599"/>
          </a:xfrm>
        </p:spPr>
        <p:txBody>
          <a:bodyPr>
            <a:normAutofit/>
          </a:bodyPr>
          <a:lstStyle/>
          <a:p>
            <a:r>
              <a:rPr lang="en-US" dirty="0" smtClean="0"/>
              <a:t>Software Engineering team that uses existing product features to make cool stuff</a:t>
            </a:r>
          </a:p>
          <a:p>
            <a:r>
              <a:rPr lang="en-US" dirty="0" smtClean="0"/>
              <a:t>Team has 58 total years of </a:t>
            </a:r>
            <a:r>
              <a:rPr lang="en-US" dirty="0" err="1" smtClean="0"/>
              <a:t>CygNet</a:t>
            </a:r>
            <a:r>
              <a:rPr lang="en-US" dirty="0" smtClean="0"/>
              <a:t> experience</a:t>
            </a:r>
          </a:p>
          <a:p>
            <a:r>
              <a:rPr lang="en-US" dirty="0" smtClean="0"/>
              <a:t>Applied Engineering </a:t>
            </a:r>
            <a:r>
              <a:rPr lang="en-US" dirty="0" smtClean="0"/>
              <a:t>products: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1946" y="3043220"/>
            <a:ext cx="8410575" cy="1585999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4213" indent="-342900" algn="l" defTabSz="914400" rtl="0" eaLnBrk="1" latinLnBrk="0" hangingPunct="1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5525" indent="-34131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4775" indent="-34925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7675" indent="-342900" algn="l" defTabSz="914400" rtl="0" eaLnBrk="1" latinLnBrk="0" hangingPunct="1">
              <a:spcBef>
                <a:spcPts val="2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err="1" smtClean="0"/>
              <a:t>CygNet</a:t>
            </a:r>
            <a:r>
              <a:rPr lang="en-US" dirty="0" smtClean="0"/>
              <a:t> for Production</a:t>
            </a:r>
          </a:p>
          <a:p>
            <a:pPr lvl="1"/>
            <a:r>
              <a:rPr lang="en-US" dirty="0" err="1" smtClean="0"/>
              <a:t>CygNet</a:t>
            </a:r>
            <a:r>
              <a:rPr lang="en-US" dirty="0" smtClean="0"/>
              <a:t> Alarm Manager</a:t>
            </a:r>
          </a:p>
          <a:p>
            <a:pPr lvl="1"/>
            <a:r>
              <a:rPr lang="en-US" dirty="0" smtClean="0"/>
              <a:t>Generic Grid</a:t>
            </a:r>
          </a:p>
          <a:p>
            <a:pPr lvl="1"/>
            <a:r>
              <a:rPr lang="en-US" dirty="0" smtClean="0"/>
              <a:t>Job Runner</a:t>
            </a:r>
          </a:p>
          <a:p>
            <a:pPr lvl="1"/>
            <a:r>
              <a:rPr lang="en-US" dirty="0" smtClean="0"/>
              <a:t>Video tutorials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781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Report Module?</a:t>
            </a:r>
          </a:p>
          <a:p>
            <a:pPr lvl="1"/>
            <a:r>
              <a:rPr lang="en-US" dirty="0" smtClean="0"/>
              <a:t>Add-on module to CygNet system to support running and scheduling reports</a:t>
            </a:r>
          </a:p>
          <a:p>
            <a:pPr lvl="1"/>
            <a:r>
              <a:rPr lang="en-US" dirty="0" smtClean="0"/>
              <a:t>First demoed at software conference in 2013</a:t>
            </a:r>
          </a:p>
          <a:p>
            <a:pPr lvl="1"/>
            <a:r>
              <a:rPr lang="en-US" dirty="0" smtClean="0"/>
              <a:t>Released with CygNet 8.1.0</a:t>
            </a:r>
          </a:p>
          <a:p>
            <a:pPr lvl="1"/>
            <a:r>
              <a:rPr lang="en-US" dirty="0" smtClean="0"/>
              <a:t>Supports: Excel, PDF, CSV, XML</a:t>
            </a:r>
          </a:p>
          <a:p>
            <a:pPr lvl="1"/>
            <a:r>
              <a:rPr lang="en-US" dirty="0" smtClean="0"/>
              <a:t>Formats: current value, historical (by date or by facility)</a:t>
            </a:r>
          </a:p>
        </p:txBody>
      </p:sp>
    </p:spTree>
    <p:extLst>
      <p:ext uri="{BB962C8B-B14F-4D97-AF65-F5344CB8AC3E}">
        <p14:creationId xmlns:p14="http://schemas.microsoft.com/office/powerpoint/2010/main" val="169328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 in Report Module 2015?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report format: SQL-based reports</a:t>
            </a:r>
          </a:p>
          <a:p>
            <a:r>
              <a:rPr lang="en-US" dirty="0" smtClean="0"/>
              <a:t>Summary row calculations</a:t>
            </a:r>
          </a:p>
          <a:p>
            <a:pPr lvl="1"/>
            <a:r>
              <a:rPr lang="en-US" dirty="0" smtClean="0"/>
              <a:t>Sum</a:t>
            </a:r>
          </a:p>
          <a:p>
            <a:pPr lvl="1"/>
            <a:r>
              <a:rPr lang="en-US" dirty="0" smtClean="0"/>
              <a:t>Average</a:t>
            </a:r>
          </a:p>
          <a:p>
            <a:pPr lvl="1"/>
            <a:r>
              <a:rPr lang="en-US" dirty="0" smtClean="0"/>
              <a:t>Min / max</a:t>
            </a:r>
          </a:p>
          <a:p>
            <a:r>
              <a:rPr lang="en-US" dirty="0" smtClean="0"/>
              <a:t>Improved report status written to point</a:t>
            </a:r>
          </a:p>
        </p:txBody>
      </p:sp>
    </p:spTree>
    <p:extLst>
      <p:ext uri="{BB962C8B-B14F-4D97-AF65-F5344CB8AC3E}">
        <p14:creationId xmlns:p14="http://schemas.microsoft.com/office/powerpoint/2010/main" val="274372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Report Module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Facility filter enhancements</a:t>
            </a:r>
          </a:p>
          <a:p>
            <a:pPr lvl="1"/>
            <a:r>
              <a:rPr lang="en-US" dirty="0" smtClean="0"/>
              <a:t>Advanced filtering for more complex filters</a:t>
            </a:r>
          </a:p>
          <a:p>
            <a:pPr lvl="1"/>
            <a:r>
              <a:rPr lang="en-US" dirty="0" smtClean="0"/>
              <a:t>Filter testing</a:t>
            </a:r>
          </a:p>
          <a:p>
            <a:r>
              <a:rPr lang="en-US" dirty="0" smtClean="0"/>
              <a:t>UI support for custom report templates per report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3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Studio File Utilities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CSF Compare</a:t>
            </a:r>
          </a:p>
          <a:p>
            <a:pPr lvl="1"/>
            <a:r>
              <a:rPr lang="en-US" dirty="0" smtClean="0"/>
              <a:t>Ever wanted to see what changed between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two </a:t>
            </a:r>
            <a:r>
              <a:rPr lang="en-US" dirty="0" smtClean="0"/>
              <a:t>versions of a Studio file? Ever want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merge </a:t>
            </a:r>
            <a:r>
              <a:rPr lang="en-US" dirty="0" smtClean="0"/>
              <a:t>those changes?</a:t>
            </a:r>
          </a:p>
          <a:p>
            <a:r>
              <a:rPr lang="en-US" dirty="0" smtClean="0"/>
              <a:t>CSF Bulk Edit</a:t>
            </a:r>
          </a:p>
          <a:p>
            <a:pPr lvl="1"/>
            <a:r>
              <a:rPr lang="en-US" dirty="0" smtClean="0"/>
              <a:t>Ever wanted to push the same script change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out </a:t>
            </a:r>
            <a:r>
              <a:rPr lang="en-US" dirty="0" smtClean="0"/>
              <a:t>to a lot of Studio files?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329" y="1302589"/>
            <a:ext cx="2467156" cy="2467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803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CygNet Designer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tool that helps </a:t>
            </a:r>
            <a:r>
              <a:rPr lang="en-US" dirty="0" smtClean="0"/>
              <a:t>you: </a:t>
            </a:r>
            <a:endParaRPr lang="en-US" dirty="0" smtClean="0"/>
          </a:p>
          <a:p>
            <a:pPr lvl="1"/>
            <a:r>
              <a:rPr lang="en-US" b="1" dirty="0" smtClean="0"/>
              <a:t>Define</a:t>
            </a:r>
            <a:r>
              <a:rPr lang="en-US" dirty="0" smtClean="0"/>
              <a:t> a data model for your system</a:t>
            </a:r>
          </a:p>
          <a:p>
            <a:pPr lvl="1"/>
            <a:r>
              <a:rPr lang="en-US" b="1" dirty="0" smtClean="0"/>
              <a:t>Verify</a:t>
            </a:r>
            <a:r>
              <a:rPr lang="en-US" dirty="0" smtClean="0"/>
              <a:t> that your data is following your model</a:t>
            </a:r>
          </a:p>
          <a:p>
            <a:pPr lvl="1"/>
            <a:r>
              <a:rPr lang="en-US" b="1" dirty="0" smtClean="0"/>
              <a:t>Find and fix </a:t>
            </a:r>
            <a:r>
              <a:rPr lang="en-US" dirty="0" smtClean="0"/>
              <a:t>issues when it doesn’t</a:t>
            </a:r>
          </a:p>
          <a:p>
            <a:pPr lvl="1"/>
            <a:r>
              <a:rPr lang="en-US" b="1" dirty="0" smtClean="0"/>
              <a:t>Create</a:t>
            </a:r>
            <a:r>
              <a:rPr lang="en-US" dirty="0" smtClean="0"/>
              <a:t> new facilities and points that </a:t>
            </a:r>
            <a:br>
              <a:rPr lang="en-US" dirty="0" smtClean="0"/>
            </a:br>
            <a:r>
              <a:rPr lang="en-US" dirty="0" smtClean="0"/>
              <a:t>automatically follow your model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189" y="2498045"/>
            <a:ext cx="2010336" cy="2010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734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Designer Blueprint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system data model is called a </a:t>
            </a:r>
            <a:r>
              <a:rPr lang="en-US" b="1" dirty="0" smtClean="0"/>
              <a:t>blueprint</a:t>
            </a:r>
            <a:endParaRPr lang="en-US" dirty="0" smtClean="0"/>
          </a:p>
          <a:p>
            <a:r>
              <a:rPr lang="en-US" smtClean="0"/>
              <a:t>Example:</a:t>
            </a:r>
            <a:endParaRPr lang="en-US" dirty="0" smtClean="0"/>
          </a:p>
          <a:p>
            <a:pPr lvl="1"/>
            <a:r>
              <a:rPr lang="en-US" dirty="0" smtClean="0"/>
              <a:t>My system has a lot of </a:t>
            </a:r>
            <a:r>
              <a:rPr lang="en-US" b="1" dirty="0" smtClean="0"/>
              <a:t>well </a:t>
            </a:r>
            <a:r>
              <a:rPr lang="en-US" dirty="0" smtClean="0"/>
              <a:t>facilities that all have similar settings</a:t>
            </a:r>
            <a:endParaRPr lang="en-US" b="1" dirty="0" smtClean="0"/>
          </a:p>
          <a:p>
            <a:pPr lvl="1"/>
            <a:r>
              <a:rPr lang="en-US" dirty="0" smtClean="0"/>
              <a:t>They all have </a:t>
            </a:r>
            <a:r>
              <a:rPr lang="en-US" b="1" dirty="0" err="1" smtClean="0"/>
              <a:t>facility_type</a:t>
            </a:r>
            <a:r>
              <a:rPr lang="en-US" b="1" dirty="0" smtClean="0"/>
              <a:t>=‘WELL’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They should also have a value for: </a:t>
            </a:r>
            <a:br>
              <a:rPr lang="en-US" dirty="0" smtClean="0"/>
            </a:br>
            <a:r>
              <a:rPr lang="en-US" b="1" dirty="0" smtClean="0"/>
              <a:t>facility_attr0, facility_attr13, </a:t>
            </a:r>
            <a:r>
              <a:rPr lang="en-US" dirty="0" smtClean="0"/>
              <a:t>and </a:t>
            </a:r>
            <a:r>
              <a:rPr lang="en-US" b="1" dirty="0" smtClean="0"/>
              <a:t>facility_table2</a:t>
            </a:r>
          </a:p>
          <a:p>
            <a:pPr lvl="1"/>
            <a:r>
              <a:rPr lang="en-US" dirty="0" smtClean="0"/>
              <a:t>They also typically should have these points</a:t>
            </a:r>
          </a:p>
          <a:p>
            <a:pPr lvl="2"/>
            <a:r>
              <a:rPr lang="en-US" dirty="0" smtClean="0"/>
              <a:t>Casing pressure</a:t>
            </a:r>
          </a:p>
          <a:p>
            <a:pPr lvl="2"/>
            <a:r>
              <a:rPr lang="en-US" dirty="0" smtClean="0"/>
              <a:t>Tubing pressure</a:t>
            </a:r>
          </a:p>
          <a:p>
            <a:pPr lvl="2"/>
            <a:r>
              <a:rPr lang="en-US" dirty="0" smtClean="0"/>
              <a:t>Facility info</a:t>
            </a:r>
          </a:p>
        </p:txBody>
      </p:sp>
    </p:spTree>
    <p:extLst>
      <p:ext uri="{BB962C8B-B14F-4D97-AF65-F5344CB8AC3E}">
        <p14:creationId xmlns:p14="http://schemas.microsoft.com/office/powerpoint/2010/main" val="359523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WFT PPT Template">
  <a:themeElements>
    <a:clrScheme name="Weatherford PPT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E1141"/>
      </a:accent1>
      <a:accent2>
        <a:srgbClr val="F39500"/>
      </a:accent2>
      <a:accent3>
        <a:srgbClr val="FFC52F"/>
      </a:accent3>
      <a:accent4>
        <a:srgbClr val="3F3F3F"/>
      </a:accent4>
      <a:accent5>
        <a:srgbClr val="717477"/>
      </a:accent5>
      <a:accent6>
        <a:srgbClr val="999B9E"/>
      </a:accent6>
      <a:hlink>
        <a:srgbClr val="007B87"/>
      </a:hlink>
      <a:folHlink>
        <a:srgbClr val="007B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43833</TotalTime>
  <Words>513</Words>
  <Application>Microsoft Office PowerPoint</Application>
  <PresentationFormat>On-screen Show (16:9)</PresentationFormat>
  <Paragraphs>90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WFT PPT Template</vt:lpstr>
      <vt:lpstr>PowerPoint Presentation</vt:lpstr>
      <vt:lpstr>Cool Things</vt:lpstr>
      <vt:lpstr>Who is Applied Engineering?</vt:lpstr>
      <vt:lpstr>Report Module</vt:lpstr>
      <vt:lpstr>What’s new in Report Module 2015?</vt:lpstr>
      <vt:lpstr>Report Module 2015</vt:lpstr>
      <vt:lpstr>Studio File Utilities </vt:lpstr>
      <vt:lpstr>CygNet Designer</vt:lpstr>
      <vt:lpstr>Designer Blueprint</vt:lpstr>
      <vt:lpstr>Story Time…</vt:lpstr>
      <vt:lpstr>[Your Idea Here]</vt:lpstr>
      <vt:lpstr>PowerPoint Presentation</vt:lpstr>
      <vt:lpstr>Event Survey and Prizes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Doing More Cool Things in CygNet</dc:title>
  <dc:creator>Walter Goodwater</dc:creator>
  <cp:keywords>WESC 2015</cp:keywords>
  <cp:lastModifiedBy>Walter Goodwater</cp:lastModifiedBy>
  <cp:revision>318</cp:revision>
  <dcterms:created xsi:type="dcterms:W3CDTF">2014-02-06T19:07:35Z</dcterms:created>
  <dcterms:modified xsi:type="dcterms:W3CDTF">2015-03-27T21:25:38Z</dcterms:modified>
</cp:coreProperties>
</file>